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8"/>
  </p:notesMasterIdLst>
  <p:sldIdLst>
    <p:sldId id="256" r:id="rId2"/>
    <p:sldId id="463" r:id="rId3"/>
    <p:sldId id="493" r:id="rId4"/>
    <p:sldId id="494" r:id="rId5"/>
    <p:sldId id="503" r:id="rId6"/>
    <p:sldId id="504" r:id="rId7"/>
    <p:sldId id="512" r:id="rId8"/>
    <p:sldId id="505" r:id="rId9"/>
    <p:sldId id="506" r:id="rId10"/>
    <p:sldId id="502" r:id="rId11"/>
    <p:sldId id="419" r:id="rId12"/>
    <p:sldId id="495" r:id="rId13"/>
    <p:sldId id="507" r:id="rId14"/>
    <p:sldId id="508" r:id="rId15"/>
    <p:sldId id="509" r:id="rId16"/>
    <p:sldId id="510" r:id="rId17"/>
    <p:sldId id="511" r:id="rId18"/>
    <p:sldId id="496" r:id="rId19"/>
    <p:sldId id="497" r:id="rId20"/>
    <p:sldId id="498" r:id="rId21"/>
    <p:sldId id="499" r:id="rId22"/>
    <p:sldId id="477" r:id="rId23"/>
    <p:sldId id="399" r:id="rId24"/>
    <p:sldId id="409" r:id="rId25"/>
    <p:sldId id="481" r:id="rId26"/>
    <p:sldId id="4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120" autoAdjust="0"/>
    <p:restoredTop sz="95326" autoAdjust="0"/>
  </p:normalViewPr>
  <p:slideViewPr>
    <p:cSldViewPr snapToGrid="0">
      <p:cViewPr varScale="1">
        <p:scale>
          <a:sx n="80" d="100"/>
          <a:sy n="80" d="100"/>
        </p:scale>
        <p:origin x="1133"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png>
</file>

<file path=ppt/media/image10.jpeg>
</file>

<file path=ppt/media/image11.jpeg>
</file>

<file path=ppt/media/image12.jpeg>
</file>

<file path=ppt/media/image13.tiff>
</file>

<file path=ppt/media/image14.tiff>
</file>

<file path=ppt/media/image15.tiff>
</file>

<file path=ppt/media/image16.tiff>
</file>

<file path=ppt/media/image17.jpeg>
</file>

<file path=ppt/media/image18.jpg>
</file>

<file path=ppt/media/image19.jpg>
</file>

<file path=ppt/media/image2.png>
</file>

<file path=ppt/media/image20.jpg>
</file>

<file path=ppt/media/image21.png>
</file>

<file path=ppt/media/image3.jpeg>
</file>

<file path=ppt/media/image4.jpeg>
</file>

<file path=ppt/media/image5.jpe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5/19/2021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5/19/2021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5/19/2021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5/19/2021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76386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5/19/2021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5/19/2021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5/19/2021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5/19/2021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5/19/2021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5/19/2021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5/19/2021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5/19/2021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5/19/2021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hyperlink" Target="https://openui5.hana.ondemand.com/1.34.9/docs/guide/831039835e7c4da3a8a0b49567573afe.html"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experience.sap.com/fiori-design-web/flexible-column-layout/" TargetMode="External"/><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hyperlink" Target="http://sapui5starter.blogspot.com/2018/03/various-layouts-in-sapui5.html" TargetMode="External"/><Relationship Id="rId4" Type="http://schemas.openxmlformats.org/officeDocument/2006/relationships/hyperlink" Target="https://experience.sap.com/fiori-design-web/floorplan-overview/"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jpeg"/><Relationship Id="rId7" Type="http://schemas.openxmlformats.org/officeDocument/2006/relationships/image" Target="../media/image16.tif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15.tiff"/><Relationship Id="rId5" Type="http://schemas.openxmlformats.org/officeDocument/2006/relationships/image" Target="../media/image14.tiff"/><Relationship Id="rId10" Type="http://schemas.openxmlformats.org/officeDocument/2006/relationships/image" Target="../media/image2.png"/><Relationship Id="rId4" Type="http://schemas.openxmlformats.org/officeDocument/2006/relationships/image" Target="../media/image13.tiff"/><Relationship Id="rId9" Type="http://schemas.openxmlformats.org/officeDocument/2006/relationships/hyperlink" Target="https://anubhavtrainings.com/"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18.jpg"/><Relationship Id="rId7" Type="http://schemas.openxmlformats.org/officeDocument/2006/relationships/image" Target="../media/image20.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19.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p:cNvSpPr/>
          <p:nvPr/>
        </p:nvSpPr>
        <p:spPr>
          <a:xfrm>
            <a:off x="0" y="13252"/>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22712" y="2795921"/>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3</a:t>
            </a:r>
          </a:p>
        </p:txBody>
      </p:sp>
      <p:sp>
        <p:nvSpPr>
          <p:cNvPr id="10" name="TextBox 9">
            <a:extLst>
              <a:ext uri="{FF2B5EF4-FFF2-40B4-BE49-F238E27FC236}">
                <a16:creationId xmlns:a16="http://schemas.microsoft.com/office/drawing/2014/main" id="{E57CE42C-FC6B-4EE4-BBBE-8D12405D752D}"/>
              </a:ext>
            </a:extLst>
          </p:cNvPr>
          <p:cNvSpPr txBox="1"/>
          <p:nvPr/>
        </p:nvSpPr>
        <p:spPr>
          <a:xfrm>
            <a:off x="122712" y="154049"/>
            <a:ext cx="10205643" cy="2246769"/>
          </a:xfrm>
          <a:prstGeom prst="rect">
            <a:avLst/>
          </a:prstGeom>
          <a:noFill/>
        </p:spPr>
        <p:txBody>
          <a:bodyPr wrap="square" rtlCol="0">
            <a:spAutoFit/>
          </a:bodyPr>
          <a:lstStyle/>
          <a:p>
            <a:r>
              <a:rPr lang="en-US" sz="5400" b="1" cap="all" spc="-150" dirty="0">
                <a:solidFill>
                  <a:schemeClr val="accent3"/>
                </a:solidFill>
              </a:rPr>
              <a:t>SAP </a:t>
            </a:r>
            <a:r>
              <a:rPr lang="en-US" sz="5400" b="1" dirty="0">
                <a:solidFill>
                  <a:schemeClr val="accent3"/>
                </a:solidFill>
              </a:rPr>
              <a:t>FULL-STACK DEVELOPER TRAINING</a:t>
            </a:r>
          </a:p>
          <a:p>
            <a:r>
              <a:rPr lang="en-US" sz="3200" b="1" dirty="0">
                <a:solidFill>
                  <a:schemeClr val="accent3"/>
                </a:solidFill>
              </a:rPr>
              <a:t>ABAP on HANA, UI5 &amp; Fiori, Analytics with OData</a:t>
            </a:r>
          </a:p>
        </p:txBody>
      </p:sp>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Resource Model</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1292008" cy="2862322"/>
          </a:xfrm>
          <a:prstGeom prst="rect">
            <a:avLst/>
          </a:prstGeom>
          <a:noFill/>
        </p:spPr>
        <p:txBody>
          <a:bodyPr wrap="square" rtlCol="0">
            <a:spAutoFit/>
          </a:bodyPr>
          <a:lstStyle/>
          <a:p>
            <a:pPr algn="just"/>
            <a:r>
              <a:rPr lang="en-US" dirty="0"/>
              <a:t>We build software for international audience, we cannot just hardcode every screen element in English, if it requires multi-lingual support, we need to add resource model.</a:t>
            </a:r>
          </a:p>
          <a:p>
            <a:pPr algn="just"/>
            <a:r>
              <a:rPr lang="en-US" dirty="0"/>
              <a:t>i18n </a:t>
            </a:r>
            <a:r>
              <a:rPr lang="en-US" dirty="0">
                <a:sym typeface="Wingdings" panose="05000000000000000000" pitchFamily="2" charset="2"/>
              </a:rPr>
              <a:t> Internationalization</a:t>
            </a:r>
            <a:endParaRPr lang="en-US" dirty="0"/>
          </a:p>
          <a:p>
            <a:pPr marL="457200" indent="-457200" algn="just">
              <a:buAutoNum type="arabicPeriod"/>
            </a:pPr>
            <a:r>
              <a:rPr lang="en-US" dirty="0"/>
              <a:t>Create resource bundle which includes label field </a:t>
            </a:r>
          </a:p>
          <a:p>
            <a:pPr marL="457200" indent="-457200" algn="just">
              <a:buAutoNum type="arabicPeriod"/>
            </a:pPr>
            <a:r>
              <a:rPr lang="en-US" dirty="0"/>
              <a:t>The name of the file must be i18n.properties for default labels</a:t>
            </a:r>
          </a:p>
          <a:p>
            <a:pPr marL="457200" indent="-457200" algn="just">
              <a:buAutoNum type="arabicPeriod"/>
            </a:pPr>
            <a:r>
              <a:rPr lang="en-US" dirty="0"/>
              <a:t>And i18n_langcode.properties for different languages</a:t>
            </a:r>
          </a:p>
          <a:p>
            <a:pPr marL="457200" indent="-457200" algn="just">
              <a:buAutoNum type="arabicPeriod"/>
            </a:pPr>
            <a:r>
              <a:rPr lang="en-US" dirty="0"/>
              <a:t>Set The model</a:t>
            </a:r>
          </a:p>
          <a:p>
            <a:pPr marL="457200" indent="-457200" algn="just">
              <a:buAutoNum type="arabicPeriod"/>
            </a:pPr>
            <a:r>
              <a:rPr lang="en-US" dirty="0"/>
              <a:t>For more information about i18n you check the link</a:t>
            </a:r>
          </a:p>
          <a:p>
            <a:pPr lvl="1" algn="just"/>
            <a:r>
              <a:rPr lang="en-US" dirty="0">
                <a:hlinkClick r:id="rId3"/>
              </a:rPr>
              <a:t>https://openui5.hana.ondemand.com/1.34.9/docs/guide/831039835e7c4da3a8a0b49567573afe.html</a:t>
            </a:r>
            <a:endParaRPr lang="en-US" dirty="0"/>
          </a:p>
          <a:p>
            <a:endParaRPr lang="en-US" dirty="0"/>
          </a:p>
        </p:txBody>
      </p:sp>
      <p:pic>
        <p:nvPicPr>
          <p:cNvPr id="3076" name="Picture 4">
            <a:extLst>
              <a:ext uri="{FF2B5EF4-FFF2-40B4-BE49-F238E27FC236}">
                <a16:creationId xmlns:a16="http://schemas.microsoft.com/office/drawing/2014/main" id="{06AC8497-0FC6-47B3-BFFB-4BE1C5D6A3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0178" y="3762043"/>
            <a:ext cx="6982954" cy="242396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405349D4-6B85-4C81-A907-C01EE24572CA}"/>
              </a:ext>
            </a:extLst>
          </p:cNvPr>
          <p:cNvCxnSpPr/>
          <p:nvPr/>
        </p:nvCxnSpPr>
        <p:spPr>
          <a:xfrm>
            <a:off x="8601075" y="3505200"/>
            <a:ext cx="85725" cy="3145192"/>
          </a:xfrm>
          <a:prstGeom prst="line">
            <a:avLst/>
          </a:prstGeom>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20BEE27C-72E1-4A41-8A8D-DA7EFCD76869}"/>
              </a:ext>
            </a:extLst>
          </p:cNvPr>
          <p:cNvGrpSpPr/>
          <p:nvPr/>
        </p:nvGrpSpPr>
        <p:grpSpPr>
          <a:xfrm>
            <a:off x="8721546" y="3581400"/>
            <a:ext cx="1401509" cy="1146528"/>
            <a:chOff x="8247491" y="3160520"/>
            <a:chExt cx="2936875" cy="2152860"/>
          </a:xfrm>
        </p:grpSpPr>
        <p:grpSp>
          <p:nvGrpSpPr>
            <p:cNvPr id="11" name="Group 10">
              <a:extLst>
                <a:ext uri="{FF2B5EF4-FFF2-40B4-BE49-F238E27FC236}">
                  <a16:creationId xmlns:a16="http://schemas.microsoft.com/office/drawing/2014/main" id="{BD239A3F-C1BA-4E69-ACAC-C36725A7F41A}"/>
                </a:ext>
              </a:extLst>
            </p:cNvPr>
            <p:cNvGrpSpPr/>
            <p:nvPr/>
          </p:nvGrpSpPr>
          <p:grpSpPr>
            <a:xfrm>
              <a:off x="8247491" y="3160520"/>
              <a:ext cx="2936875" cy="2152860"/>
              <a:chOff x="1503363" y="1830388"/>
              <a:chExt cx="2936875" cy="2152860"/>
            </a:xfrm>
          </p:grpSpPr>
          <p:sp>
            <p:nvSpPr>
              <p:cNvPr id="31" name="Freeform 19">
                <a:extLst>
                  <a:ext uri="{FF2B5EF4-FFF2-40B4-BE49-F238E27FC236}">
                    <a16:creationId xmlns:a16="http://schemas.microsoft.com/office/drawing/2014/main" id="{73315247-0E26-42E8-B5CF-363E2EA50645}"/>
                  </a:ext>
                </a:extLst>
              </p:cNvPr>
              <p:cNvSpPr>
                <a:spLocks/>
              </p:cNvSpPr>
              <p:nvPr/>
            </p:nvSpPr>
            <p:spPr bwMode="auto">
              <a:xfrm>
                <a:off x="1503363" y="2024273"/>
                <a:ext cx="2936875" cy="1958975"/>
              </a:xfrm>
              <a:custGeom>
                <a:avLst/>
                <a:gdLst>
                  <a:gd name="T0" fmla="*/ 0 w 3699"/>
                  <a:gd name="T1" fmla="*/ 0 h 2469"/>
                  <a:gd name="T2" fmla="*/ 3699 w 3699"/>
                  <a:gd name="T3" fmla="*/ 0 h 2469"/>
                  <a:gd name="T4" fmla="*/ 3699 w 3699"/>
                  <a:gd name="T5" fmla="*/ 2359 h 2469"/>
                  <a:gd name="T6" fmla="*/ 3696 w 3699"/>
                  <a:gd name="T7" fmla="*/ 2384 h 2469"/>
                  <a:gd name="T8" fmla="*/ 3688 w 3699"/>
                  <a:gd name="T9" fmla="*/ 2407 h 2469"/>
                  <a:gd name="T10" fmla="*/ 3676 w 3699"/>
                  <a:gd name="T11" fmla="*/ 2427 h 2469"/>
                  <a:gd name="T12" fmla="*/ 3658 w 3699"/>
                  <a:gd name="T13" fmla="*/ 2444 h 2469"/>
                  <a:gd name="T14" fmla="*/ 3637 w 3699"/>
                  <a:gd name="T15" fmla="*/ 2458 h 2469"/>
                  <a:gd name="T16" fmla="*/ 3615 w 3699"/>
                  <a:gd name="T17" fmla="*/ 2466 h 2469"/>
                  <a:gd name="T18" fmla="*/ 3589 w 3699"/>
                  <a:gd name="T19" fmla="*/ 2469 h 2469"/>
                  <a:gd name="T20" fmla="*/ 110 w 3699"/>
                  <a:gd name="T21" fmla="*/ 2469 h 2469"/>
                  <a:gd name="T22" fmla="*/ 84 w 3699"/>
                  <a:gd name="T23" fmla="*/ 2466 h 2469"/>
                  <a:gd name="T24" fmla="*/ 62 w 3699"/>
                  <a:gd name="T25" fmla="*/ 2458 h 2469"/>
                  <a:gd name="T26" fmla="*/ 42 w 3699"/>
                  <a:gd name="T27" fmla="*/ 2444 h 2469"/>
                  <a:gd name="T28" fmla="*/ 24 w 3699"/>
                  <a:gd name="T29" fmla="*/ 2427 h 2469"/>
                  <a:gd name="T30" fmla="*/ 11 w 3699"/>
                  <a:gd name="T31" fmla="*/ 2407 h 2469"/>
                  <a:gd name="T32" fmla="*/ 3 w 3699"/>
                  <a:gd name="T33" fmla="*/ 2384 h 2469"/>
                  <a:gd name="T34" fmla="*/ 0 w 3699"/>
                  <a:gd name="T35" fmla="*/ 2359 h 2469"/>
                  <a:gd name="T36" fmla="*/ 0 w 3699"/>
                  <a:gd name="T37" fmla="*/ 0 h 2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99" h="2469">
                    <a:moveTo>
                      <a:pt x="0" y="0"/>
                    </a:moveTo>
                    <a:lnTo>
                      <a:pt x="3699" y="0"/>
                    </a:lnTo>
                    <a:lnTo>
                      <a:pt x="3699" y="2359"/>
                    </a:lnTo>
                    <a:lnTo>
                      <a:pt x="3696" y="2384"/>
                    </a:lnTo>
                    <a:lnTo>
                      <a:pt x="3688" y="2407"/>
                    </a:lnTo>
                    <a:lnTo>
                      <a:pt x="3676" y="2427"/>
                    </a:lnTo>
                    <a:lnTo>
                      <a:pt x="3658" y="2444"/>
                    </a:lnTo>
                    <a:lnTo>
                      <a:pt x="3637" y="2458"/>
                    </a:lnTo>
                    <a:lnTo>
                      <a:pt x="3615" y="2466"/>
                    </a:lnTo>
                    <a:lnTo>
                      <a:pt x="3589" y="2469"/>
                    </a:lnTo>
                    <a:lnTo>
                      <a:pt x="110" y="2469"/>
                    </a:lnTo>
                    <a:lnTo>
                      <a:pt x="84" y="2466"/>
                    </a:lnTo>
                    <a:lnTo>
                      <a:pt x="62" y="2458"/>
                    </a:lnTo>
                    <a:lnTo>
                      <a:pt x="42" y="2444"/>
                    </a:lnTo>
                    <a:lnTo>
                      <a:pt x="24" y="2427"/>
                    </a:lnTo>
                    <a:lnTo>
                      <a:pt x="11" y="2407"/>
                    </a:lnTo>
                    <a:lnTo>
                      <a:pt x="3" y="2384"/>
                    </a:lnTo>
                    <a:lnTo>
                      <a:pt x="0" y="2359"/>
                    </a:lnTo>
                    <a:lnTo>
                      <a:pt x="0"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2" name="Freeform 18">
                <a:extLst>
                  <a:ext uri="{FF2B5EF4-FFF2-40B4-BE49-F238E27FC236}">
                    <a16:creationId xmlns:a16="http://schemas.microsoft.com/office/drawing/2014/main" id="{7434D93C-82D8-4E7C-A788-4B9047A79433}"/>
                  </a:ext>
                </a:extLst>
              </p:cNvPr>
              <p:cNvSpPr>
                <a:spLocks/>
              </p:cNvSpPr>
              <p:nvPr/>
            </p:nvSpPr>
            <p:spPr bwMode="auto">
              <a:xfrm>
                <a:off x="1503363" y="1830388"/>
                <a:ext cx="2936875" cy="211138"/>
              </a:xfrm>
              <a:custGeom>
                <a:avLst/>
                <a:gdLst>
                  <a:gd name="T0" fmla="*/ 110 w 3699"/>
                  <a:gd name="T1" fmla="*/ 0 h 266"/>
                  <a:gd name="T2" fmla="*/ 3589 w 3699"/>
                  <a:gd name="T3" fmla="*/ 0 h 266"/>
                  <a:gd name="T4" fmla="*/ 3615 w 3699"/>
                  <a:gd name="T5" fmla="*/ 3 h 266"/>
                  <a:gd name="T6" fmla="*/ 3637 w 3699"/>
                  <a:gd name="T7" fmla="*/ 11 h 266"/>
                  <a:gd name="T8" fmla="*/ 3658 w 3699"/>
                  <a:gd name="T9" fmla="*/ 25 h 266"/>
                  <a:gd name="T10" fmla="*/ 3676 w 3699"/>
                  <a:gd name="T11" fmla="*/ 42 h 266"/>
                  <a:gd name="T12" fmla="*/ 3688 w 3699"/>
                  <a:gd name="T13" fmla="*/ 62 h 266"/>
                  <a:gd name="T14" fmla="*/ 3696 w 3699"/>
                  <a:gd name="T15" fmla="*/ 84 h 266"/>
                  <a:gd name="T16" fmla="*/ 3699 w 3699"/>
                  <a:gd name="T17" fmla="*/ 110 h 266"/>
                  <a:gd name="T18" fmla="*/ 3699 w 3699"/>
                  <a:gd name="T19" fmla="*/ 266 h 266"/>
                  <a:gd name="T20" fmla="*/ 0 w 3699"/>
                  <a:gd name="T21" fmla="*/ 266 h 266"/>
                  <a:gd name="T22" fmla="*/ 0 w 3699"/>
                  <a:gd name="T23" fmla="*/ 110 h 266"/>
                  <a:gd name="T24" fmla="*/ 3 w 3699"/>
                  <a:gd name="T25" fmla="*/ 84 h 266"/>
                  <a:gd name="T26" fmla="*/ 11 w 3699"/>
                  <a:gd name="T27" fmla="*/ 62 h 266"/>
                  <a:gd name="T28" fmla="*/ 24 w 3699"/>
                  <a:gd name="T29" fmla="*/ 42 h 266"/>
                  <a:gd name="T30" fmla="*/ 42 w 3699"/>
                  <a:gd name="T31" fmla="*/ 25 h 266"/>
                  <a:gd name="T32" fmla="*/ 62 w 3699"/>
                  <a:gd name="T33" fmla="*/ 11 h 266"/>
                  <a:gd name="T34" fmla="*/ 84 w 3699"/>
                  <a:gd name="T35" fmla="*/ 3 h 266"/>
                  <a:gd name="T36" fmla="*/ 110 w 3699"/>
                  <a:gd name="T3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99" h="266">
                    <a:moveTo>
                      <a:pt x="110" y="0"/>
                    </a:moveTo>
                    <a:lnTo>
                      <a:pt x="3589" y="0"/>
                    </a:lnTo>
                    <a:lnTo>
                      <a:pt x="3615" y="3"/>
                    </a:lnTo>
                    <a:lnTo>
                      <a:pt x="3637" y="11"/>
                    </a:lnTo>
                    <a:lnTo>
                      <a:pt x="3658" y="25"/>
                    </a:lnTo>
                    <a:lnTo>
                      <a:pt x="3676" y="42"/>
                    </a:lnTo>
                    <a:lnTo>
                      <a:pt x="3688" y="62"/>
                    </a:lnTo>
                    <a:lnTo>
                      <a:pt x="3696" y="84"/>
                    </a:lnTo>
                    <a:lnTo>
                      <a:pt x="3699" y="110"/>
                    </a:lnTo>
                    <a:lnTo>
                      <a:pt x="3699" y="266"/>
                    </a:lnTo>
                    <a:lnTo>
                      <a:pt x="0" y="266"/>
                    </a:lnTo>
                    <a:lnTo>
                      <a:pt x="0" y="110"/>
                    </a:lnTo>
                    <a:lnTo>
                      <a:pt x="3" y="84"/>
                    </a:lnTo>
                    <a:lnTo>
                      <a:pt x="11" y="62"/>
                    </a:lnTo>
                    <a:lnTo>
                      <a:pt x="24" y="42"/>
                    </a:lnTo>
                    <a:lnTo>
                      <a:pt x="42" y="25"/>
                    </a:lnTo>
                    <a:lnTo>
                      <a:pt x="62" y="11"/>
                    </a:lnTo>
                    <a:lnTo>
                      <a:pt x="84" y="3"/>
                    </a:lnTo>
                    <a:lnTo>
                      <a:pt x="11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3" name="Freeform 20">
                <a:extLst>
                  <a:ext uri="{FF2B5EF4-FFF2-40B4-BE49-F238E27FC236}">
                    <a16:creationId xmlns:a16="http://schemas.microsoft.com/office/drawing/2014/main" id="{80D5CB7F-6265-450D-B6FD-BD9DDA04FCB1}"/>
                  </a:ext>
                </a:extLst>
              </p:cNvPr>
              <p:cNvSpPr>
                <a:spLocks/>
              </p:cNvSpPr>
              <p:nvPr/>
            </p:nvSpPr>
            <p:spPr bwMode="auto">
              <a:xfrm>
                <a:off x="1601788" y="1892300"/>
                <a:ext cx="87312" cy="85725"/>
              </a:xfrm>
              <a:custGeom>
                <a:avLst/>
                <a:gdLst>
                  <a:gd name="T0" fmla="*/ 55 w 110"/>
                  <a:gd name="T1" fmla="*/ 0 h 109"/>
                  <a:gd name="T2" fmla="*/ 72 w 110"/>
                  <a:gd name="T3" fmla="*/ 2 h 109"/>
                  <a:gd name="T4" fmla="*/ 87 w 110"/>
                  <a:gd name="T5" fmla="*/ 10 h 109"/>
                  <a:gd name="T6" fmla="*/ 98 w 110"/>
                  <a:gd name="T7" fmla="*/ 22 h 109"/>
                  <a:gd name="T8" fmla="*/ 106 w 110"/>
                  <a:gd name="T9" fmla="*/ 37 h 109"/>
                  <a:gd name="T10" fmla="*/ 110 w 110"/>
                  <a:gd name="T11" fmla="*/ 55 h 109"/>
                  <a:gd name="T12" fmla="*/ 106 w 110"/>
                  <a:gd name="T13" fmla="*/ 72 h 109"/>
                  <a:gd name="T14" fmla="*/ 98 w 110"/>
                  <a:gd name="T15" fmla="*/ 86 h 109"/>
                  <a:gd name="T16" fmla="*/ 87 w 110"/>
                  <a:gd name="T17" fmla="*/ 99 h 109"/>
                  <a:gd name="T18" fmla="*/ 72 w 110"/>
                  <a:gd name="T19" fmla="*/ 107 h 109"/>
                  <a:gd name="T20" fmla="*/ 55 w 110"/>
                  <a:gd name="T21" fmla="*/ 109 h 109"/>
                  <a:gd name="T22" fmla="*/ 37 w 110"/>
                  <a:gd name="T23" fmla="*/ 107 h 109"/>
                  <a:gd name="T24" fmla="*/ 22 w 110"/>
                  <a:gd name="T25" fmla="*/ 99 h 109"/>
                  <a:gd name="T26" fmla="*/ 10 w 110"/>
                  <a:gd name="T27" fmla="*/ 86 h 109"/>
                  <a:gd name="T28" fmla="*/ 2 w 110"/>
                  <a:gd name="T29" fmla="*/ 72 h 109"/>
                  <a:gd name="T30" fmla="*/ 0 w 110"/>
                  <a:gd name="T31" fmla="*/ 55 h 109"/>
                  <a:gd name="T32" fmla="*/ 2 w 110"/>
                  <a:gd name="T33" fmla="*/ 37 h 109"/>
                  <a:gd name="T34" fmla="*/ 10 w 110"/>
                  <a:gd name="T35" fmla="*/ 22 h 109"/>
                  <a:gd name="T36" fmla="*/ 22 w 110"/>
                  <a:gd name="T37" fmla="*/ 10 h 109"/>
                  <a:gd name="T38" fmla="*/ 37 w 110"/>
                  <a:gd name="T39" fmla="*/ 2 h 109"/>
                  <a:gd name="T40" fmla="*/ 55 w 110"/>
                  <a:gd name="T41"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109">
                    <a:moveTo>
                      <a:pt x="55" y="0"/>
                    </a:moveTo>
                    <a:lnTo>
                      <a:pt x="72" y="2"/>
                    </a:lnTo>
                    <a:lnTo>
                      <a:pt x="87" y="10"/>
                    </a:lnTo>
                    <a:lnTo>
                      <a:pt x="98" y="22"/>
                    </a:lnTo>
                    <a:lnTo>
                      <a:pt x="106" y="37"/>
                    </a:lnTo>
                    <a:lnTo>
                      <a:pt x="110" y="55"/>
                    </a:lnTo>
                    <a:lnTo>
                      <a:pt x="106" y="72"/>
                    </a:lnTo>
                    <a:lnTo>
                      <a:pt x="98" y="86"/>
                    </a:lnTo>
                    <a:lnTo>
                      <a:pt x="87" y="99"/>
                    </a:lnTo>
                    <a:lnTo>
                      <a:pt x="72" y="107"/>
                    </a:lnTo>
                    <a:lnTo>
                      <a:pt x="55" y="109"/>
                    </a:lnTo>
                    <a:lnTo>
                      <a:pt x="37" y="107"/>
                    </a:lnTo>
                    <a:lnTo>
                      <a:pt x="22" y="99"/>
                    </a:lnTo>
                    <a:lnTo>
                      <a:pt x="10" y="86"/>
                    </a:lnTo>
                    <a:lnTo>
                      <a:pt x="2" y="72"/>
                    </a:lnTo>
                    <a:lnTo>
                      <a:pt x="0" y="55"/>
                    </a:lnTo>
                    <a:lnTo>
                      <a:pt x="2" y="37"/>
                    </a:lnTo>
                    <a:lnTo>
                      <a:pt x="10" y="22"/>
                    </a:lnTo>
                    <a:lnTo>
                      <a:pt x="22" y="10"/>
                    </a:lnTo>
                    <a:lnTo>
                      <a:pt x="37" y="2"/>
                    </a:lnTo>
                    <a:lnTo>
                      <a:pt x="55" y="0"/>
                    </a:lnTo>
                    <a:close/>
                  </a:path>
                </a:pathLst>
              </a:custGeom>
              <a:solidFill>
                <a:schemeClr val="bg1">
                  <a:lumMod val="6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4" name="Freeform 21">
                <a:extLst>
                  <a:ext uri="{FF2B5EF4-FFF2-40B4-BE49-F238E27FC236}">
                    <a16:creationId xmlns:a16="http://schemas.microsoft.com/office/drawing/2014/main" id="{49D28B94-C687-4A73-820A-4B54EBD135A1}"/>
                  </a:ext>
                </a:extLst>
              </p:cNvPr>
              <p:cNvSpPr>
                <a:spLocks/>
              </p:cNvSpPr>
              <p:nvPr/>
            </p:nvSpPr>
            <p:spPr bwMode="auto">
              <a:xfrm>
                <a:off x="1736725" y="1892300"/>
                <a:ext cx="87312" cy="85725"/>
              </a:xfrm>
              <a:custGeom>
                <a:avLst/>
                <a:gdLst>
                  <a:gd name="T0" fmla="*/ 55 w 110"/>
                  <a:gd name="T1" fmla="*/ 0 h 109"/>
                  <a:gd name="T2" fmla="*/ 73 w 110"/>
                  <a:gd name="T3" fmla="*/ 2 h 109"/>
                  <a:gd name="T4" fmla="*/ 88 w 110"/>
                  <a:gd name="T5" fmla="*/ 10 h 109"/>
                  <a:gd name="T6" fmla="*/ 100 w 110"/>
                  <a:gd name="T7" fmla="*/ 22 h 109"/>
                  <a:gd name="T8" fmla="*/ 108 w 110"/>
                  <a:gd name="T9" fmla="*/ 37 h 109"/>
                  <a:gd name="T10" fmla="*/ 110 w 110"/>
                  <a:gd name="T11" fmla="*/ 55 h 109"/>
                  <a:gd name="T12" fmla="*/ 108 w 110"/>
                  <a:gd name="T13" fmla="*/ 72 h 109"/>
                  <a:gd name="T14" fmla="*/ 100 w 110"/>
                  <a:gd name="T15" fmla="*/ 86 h 109"/>
                  <a:gd name="T16" fmla="*/ 88 w 110"/>
                  <a:gd name="T17" fmla="*/ 99 h 109"/>
                  <a:gd name="T18" fmla="*/ 73 w 110"/>
                  <a:gd name="T19" fmla="*/ 107 h 109"/>
                  <a:gd name="T20" fmla="*/ 55 w 110"/>
                  <a:gd name="T21" fmla="*/ 109 h 109"/>
                  <a:gd name="T22" fmla="*/ 38 w 110"/>
                  <a:gd name="T23" fmla="*/ 107 h 109"/>
                  <a:gd name="T24" fmla="*/ 23 w 110"/>
                  <a:gd name="T25" fmla="*/ 99 h 109"/>
                  <a:gd name="T26" fmla="*/ 11 w 110"/>
                  <a:gd name="T27" fmla="*/ 86 h 109"/>
                  <a:gd name="T28" fmla="*/ 4 w 110"/>
                  <a:gd name="T29" fmla="*/ 72 h 109"/>
                  <a:gd name="T30" fmla="*/ 0 w 110"/>
                  <a:gd name="T31" fmla="*/ 55 h 109"/>
                  <a:gd name="T32" fmla="*/ 4 w 110"/>
                  <a:gd name="T33" fmla="*/ 37 h 109"/>
                  <a:gd name="T34" fmla="*/ 11 w 110"/>
                  <a:gd name="T35" fmla="*/ 22 h 109"/>
                  <a:gd name="T36" fmla="*/ 23 w 110"/>
                  <a:gd name="T37" fmla="*/ 10 h 109"/>
                  <a:gd name="T38" fmla="*/ 38 w 110"/>
                  <a:gd name="T39" fmla="*/ 2 h 109"/>
                  <a:gd name="T40" fmla="*/ 55 w 110"/>
                  <a:gd name="T41"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109">
                    <a:moveTo>
                      <a:pt x="55" y="0"/>
                    </a:moveTo>
                    <a:lnTo>
                      <a:pt x="73" y="2"/>
                    </a:lnTo>
                    <a:lnTo>
                      <a:pt x="88" y="10"/>
                    </a:lnTo>
                    <a:lnTo>
                      <a:pt x="100" y="22"/>
                    </a:lnTo>
                    <a:lnTo>
                      <a:pt x="108" y="37"/>
                    </a:lnTo>
                    <a:lnTo>
                      <a:pt x="110" y="55"/>
                    </a:lnTo>
                    <a:lnTo>
                      <a:pt x="108" y="72"/>
                    </a:lnTo>
                    <a:lnTo>
                      <a:pt x="100" y="86"/>
                    </a:lnTo>
                    <a:lnTo>
                      <a:pt x="88" y="99"/>
                    </a:lnTo>
                    <a:lnTo>
                      <a:pt x="73" y="107"/>
                    </a:lnTo>
                    <a:lnTo>
                      <a:pt x="55" y="109"/>
                    </a:lnTo>
                    <a:lnTo>
                      <a:pt x="38" y="107"/>
                    </a:lnTo>
                    <a:lnTo>
                      <a:pt x="23" y="99"/>
                    </a:lnTo>
                    <a:lnTo>
                      <a:pt x="11" y="86"/>
                    </a:lnTo>
                    <a:lnTo>
                      <a:pt x="4" y="72"/>
                    </a:lnTo>
                    <a:lnTo>
                      <a:pt x="0" y="55"/>
                    </a:lnTo>
                    <a:lnTo>
                      <a:pt x="4" y="37"/>
                    </a:lnTo>
                    <a:lnTo>
                      <a:pt x="11" y="22"/>
                    </a:lnTo>
                    <a:lnTo>
                      <a:pt x="23" y="10"/>
                    </a:lnTo>
                    <a:lnTo>
                      <a:pt x="38" y="2"/>
                    </a:lnTo>
                    <a:lnTo>
                      <a:pt x="55"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5" name="Freeform 22">
                <a:extLst>
                  <a:ext uri="{FF2B5EF4-FFF2-40B4-BE49-F238E27FC236}">
                    <a16:creationId xmlns:a16="http://schemas.microsoft.com/office/drawing/2014/main" id="{E7780076-25B6-4B96-9BBB-75DA9CC7ABA9}"/>
                  </a:ext>
                </a:extLst>
              </p:cNvPr>
              <p:cNvSpPr>
                <a:spLocks/>
              </p:cNvSpPr>
              <p:nvPr/>
            </p:nvSpPr>
            <p:spPr bwMode="auto">
              <a:xfrm>
                <a:off x="1871663" y="1892300"/>
                <a:ext cx="87312" cy="85725"/>
              </a:xfrm>
              <a:custGeom>
                <a:avLst/>
                <a:gdLst>
                  <a:gd name="T0" fmla="*/ 55 w 110"/>
                  <a:gd name="T1" fmla="*/ 0 h 109"/>
                  <a:gd name="T2" fmla="*/ 72 w 110"/>
                  <a:gd name="T3" fmla="*/ 2 h 109"/>
                  <a:gd name="T4" fmla="*/ 88 w 110"/>
                  <a:gd name="T5" fmla="*/ 10 h 109"/>
                  <a:gd name="T6" fmla="*/ 99 w 110"/>
                  <a:gd name="T7" fmla="*/ 22 h 109"/>
                  <a:gd name="T8" fmla="*/ 107 w 110"/>
                  <a:gd name="T9" fmla="*/ 37 h 109"/>
                  <a:gd name="T10" fmla="*/ 110 w 110"/>
                  <a:gd name="T11" fmla="*/ 55 h 109"/>
                  <a:gd name="T12" fmla="*/ 107 w 110"/>
                  <a:gd name="T13" fmla="*/ 72 h 109"/>
                  <a:gd name="T14" fmla="*/ 99 w 110"/>
                  <a:gd name="T15" fmla="*/ 86 h 109"/>
                  <a:gd name="T16" fmla="*/ 88 w 110"/>
                  <a:gd name="T17" fmla="*/ 99 h 109"/>
                  <a:gd name="T18" fmla="*/ 72 w 110"/>
                  <a:gd name="T19" fmla="*/ 107 h 109"/>
                  <a:gd name="T20" fmla="*/ 55 w 110"/>
                  <a:gd name="T21" fmla="*/ 109 h 109"/>
                  <a:gd name="T22" fmla="*/ 37 w 110"/>
                  <a:gd name="T23" fmla="*/ 107 h 109"/>
                  <a:gd name="T24" fmla="*/ 22 w 110"/>
                  <a:gd name="T25" fmla="*/ 99 h 109"/>
                  <a:gd name="T26" fmla="*/ 10 w 110"/>
                  <a:gd name="T27" fmla="*/ 86 h 109"/>
                  <a:gd name="T28" fmla="*/ 2 w 110"/>
                  <a:gd name="T29" fmla="*/ 72 h 109"/>
                  <a:gd name="T30" fmla="*/ 0 w 110"/>
                  <a:gd name="T31" fmla="*/ 55 h 109"/>
                  <a:gd name="T32" fmla="*/ 2 w 110"/>
                  <a:gd name="T33" fmla="*/ 37 h 109"/>
                  <a:gd name="T34" fmla="*/ 10 w 110"/>
                  <a:gd name="T35" fmla="*/ 22 h 109"/>
                  <a:gd name="T36" fmla="*/ 22 w 110"/>
                  <a:gd name="T37" fmla="*/ 10 h 109"/>
                  <a:gd name="T38" fmla="*/ 37 w 110"/>
                  <a:gd name="T39" fmla="*/ 2 h 109"/>
                  <a:gd name="T40" fmla="*/ 55 w 110"/>
                  <a:gd name="T41"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109">
                    <a:moveTo>
                      <a:pt x="55" y="0"/>
                    </a:moveTo>
                    <a:lnTo>
                      <a:pt x="72" y="2"/>
                    </a:lnTo>
                    <a:lnTo>
                      <a:pt x="88" y="10"/>
                    </a:lnTo>
                    <a:lnTo>
                      <a:pt x="99" y="22"/>
                    </a:lnTo>
                    <a:lnTo>
                      <a:pt x="107" y="37"/>
                    </a:lnTo>
                    <a:lnTo>
                      <a:pt x="110" y="55"/>
                    </a:lnTo>
                    <a:lnTo>
                      <a:pt x="107" y="72"/>
                    </a:lnTo>
                    <a:lnTo>
                      <a:pt x="99" y="86"/>
                    </a:lnTo>
                    <a:lnTo>
                      <a:pt x="88" y="99"/>
                    </a:lnTo>
                    <a:lnTo>
                      <a:pt x="72" y="107"/>
                    </a:lnTo>
                    <a:lnTo>
                      <a:pt x="55" y="109"/>
                    </a:lnTo>
                    <a:lnTo>
                      <a:pt x="37" y="107"/>
                    </a:lnTo>
                    <a:lnTo>
                      <a:pt x="22" y="99"/>
                    </a:lnTo>
                    <a:lnTo>
                      <a:pt x="10" y="86"/>
                    </a:lnTo>
                    <a:lnTo>
                      <a:pt x="2" y="72"/>
                    </a:lnTo>
                    <a:lnTo>
                      <a:pt x="0" y="55"/>
                    </a:lnTo>
                    <a:lnTo>
                      <a:pt x="2" y="37"/>
                    </a:lnTo>
                    <a:lnTo>
                      <a:pt x="10" y="22"/>
                    </a:lnTo>
                    <a:lnTo>
                      <a:pt x="22" y="10"/>
                    </a:lnTo>
                    <a:lnTo>
                      <a:pt x="37" y="2"/>
                    </a:lnTo>
                    <a:lnTo>
                      <a:pt x="55" y="0"/>
                    </a:lnTo>
                    <a:close/>
                  </a:path>
                </a:pathLst>
              </a:custGeom>
              <a:solidFill>
                <a:schemeClr val="tx1">
                  <a:lumMod val="65000"/>
                  <a:lumOff val="3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grpSp>
          <p:nvGrpSpPr>
            <p:cNvPr id="12" name="Group 11">
              <a:extLst>
                <a:ext uri="{FF2B5EF4-FFF2-40B4-BE49-F238E27FC236}">
                  <a16:creationId xmlns:a16="http://schemas.microsoft.com/office/drawing/2014/main" id="{0DB2E267-4501-45E3-8D53-EE475108B80D}"/>
                </a:ext>
              </a:extLst>
            </p:cNvPr>
            <p:cNvGrpSpPr/>
            <p:nvPr/>
          </p:nvGrpSpPr>
          <p:grpSpPr>
            <a:xfrm>
              <a:off x="8389572" y="3502619"/>
              <a:ext cx="2206625" cy="1646202"/>
              <a:chOff x="2287587" y="1937871"/>
              <a:chExt cx="2206625" cy="1646202"/>
            </a:xfrm>
          </p:grpSpPr>
          <p:sp>
            <p:nvSpPr>
              <p:cNvPr id="13" name="Rounded Rectangle 597">
                <a:extLst>
                  <a:ext uri="{FF2B5EF4-FFF2-40B4-BE49-F238E27FC236}">
                    <a16:creationId xmlns:a16="http://schemas.microsoft.com/office/drawing/2014/main" id="{A6904890-9DD3-4047-BE6B-F8C371C3270D}"/>
                  </a:ext>
                </a:extLst>
              </p:cNvPr>
              <p:cNvSpPr/>
              <p:nvPr/>
            </p:nvSpPr>
            <p:spPr>
              <a:xfrm>
                <a:off x="2287587" y="1937871"/>
                <a:ext cx="790992"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ounded Rectangle 598">
                <a:extLst>
                  <a:ext uri="{FF2B5EF4-FFF2-40B4-BE49-F238E27FC236}">
                    <a16:creationId xmlns:a16="http://schemas.microsoft.com/office/drawing/2014/main" id="{433C8601-FC94-4AC3-9C93-3D59F82F15C6}"/>
                  </a:ext>
                </a:extLst>
              </p:cNvPr>
              <p:cNvSpPr/>
              <p:nvPr/>
            </p:nvSpPr>
            <p:spPr>
              <a:xfrm>
                <a:off x="2287587" y="3509407"/>
                <a:ext cx="606425"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ounded Rectangle 599">
                <a:extLst>
                  <a:ext uri="{FF2B5EF4-FFF2-40B4-BE49-F238E27FC236}">
                    <a16:creationId xmlns:a16="http://schemas.microsoft.com/office/drawing/2014/main" id="{33DB7E46-7042-405C-B34E-1E9CEACF2668}"/>
                  </a:ext>
                </a:extLst>
              </p:cNvPr>
              <p:cNvSpPr/>
              <p:nvPr/>
            </p:nvSpPr>
            <p:spPr>
              <a:xfrm>
                <a:off x="2380456" y="3366545"/>
                <a:ext cx="513556"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6" name="Group 15">
                <a:extLst>
                  <a:ext uri="{FF2B5EF4-FFF2-40B4-BE49-F238E27FC236}">
                    <a16:creationId xmlns:a16="http://schemas.microsoft.com/office/drawing/2014/main" id="{FE68A616-657E-4ADC-8CB5-15C53B9E3D84}"/>
                  </a:ext>
                </a:extLst>
              </p:cNvPr>
              <p:cNvGrpSpPr/>
              <p:nvPr/>
            </p:nvGrpSpPr>
            <p:grpSpPr>
              <a:xfrm>
                <a:off x="2380456" y="2080738"/>
                <a:ext cx="1516062" cy="74666"/>
                <a:chOff x="2380456" y="2572537"/>
                <a:chExt cx="1516062" cy="63500"/>
              </a:xfrm>
              <a:solidFill>
                <a:schemeClr val="bg1">
                  <a:lumMod val="85000"/>
                </a:schemeClr>
              </a:solidFill>
            </p:grpSpPr>
            <p:sp>
              <p:nvSpPr>
                <p:cNvPr id="29" name="Rounded Rectangle 613">
                  <a:extLst>
                    <a:ext uri="{FF2B5EF4-FFF2-40B4-BE49-F238E27FC236}">
                      <a16:creationId xmlns:a16="http://schemas.microsoft.com/office/drawing/2014/main" id="{F8F3C44E-3923-4C19-A392-D53530528841}"/>
                    </a:ext>
                  </a:extLst>
                </p:cNvPr>
                <p:cNvSpPr/>
                <p:nvPr/>
              </p:nvSpPr>
              <p:spPr>
                <a:xfrm>
                  <a:off x="2380456" y="2572537"/>
                  <a:ext cx="742156"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ounded Rectangle 614">
                  <a:extLst>
                    <a:ext uri="{FF2B5EF4-FFF2-40B4-BE49-F238E27FC236}">
                      <a16:creationId xmlns:a16="http://schemas.microsoft.com/office/drawing/2014/main" id="{71456DC9-220A-41C9-BDEB-A18B3A43934C}"/>
                    </a:ext>
                  </a:extLst>
                </p:cNvPr>
                <p:cNvSpPr/>
                <p:nvPr/>
              </p:nvSpPr>
              <p:spPr>
                <a:xfrm>
                  <a:off x="3154362" y="2572537"/>
                  <a:ext cx="742156"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7" name="Rounded Rectangle 601">
                <a:extLst>
                  <a:ext uri="{FF2B5EF4-FFF2-40B4-BE49-F238E27FC236}">
                    <a16:creationId xmlns:a16="http://schemas.microsoft.com/office/drawing/2014/main" id="{A2A10DB9-CBA5-40FE-8C31-A27157B7A93B}"/>
                  </a:ext>
                </a:extLst>
              </p:cNvPr>
              <p:cNvSpPr/>
              <p:nvPr/>
            </p:nvSpPr>
            <p:spPr>
              <a:xfrm>
                <a:off x="2496428" y="2223606"/>
                <a:ext cx="1921583"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ounded Rectangle 602">
                <a:extLst>
                  <a:ext uri="{FF2B5EF4-FFF2-40B4-BE49-F238E27FC236}">
                    <a16:creationId xmlns:a16="http://schemas.microsoft.com/office/drawing/2014/main" id="{4FA4696E-B8C6-4483-96E0-1609B7AD91C1}"/>
                  </a:ext>
                </a:extLst>
              </p:cNvPr>
              <p:cNvSpPr/>
              <p:nvPr/>
            </p:nvSpPr>
            <p:spPr>
              <a:xfrm>
                <a:off x="2497137" y="3223678"/>
                <a:ext cx="513556"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9" name="Group 18">
                <a:extLst>
                  <a:ext uri="{FF2B5EF4-FFF2-40B4-BE49-F238E27FC236}">
                    <a16:creationId xmlns:a16="http://schemas.microsoft.com/office/drawing/2014/main" id="{857D226F-679B-4D5B-8EB3-25BC635FEB06}"/>
                  </a:ext>
                </a:extLst>
              </p:cNvPr>
              <p:cNvGrpSpPr/>
              <p:nvPr/>
            </p:nvGrpSpPr>
            <p:grpSpPr>
              <a:xfrm>
                <a:off x="2496429" y="2366473"/>
                <a:ext cx="1997783" cy="74666"/>
                <a:chOff x="2496429" y="2811430"/>
                <a:chExt cx="1997783" cy="63500"/>
              </a:xfrm>
              <a:solidFill>
                <a:schemeClr val="bg1">
                  <a:lumMod val="85000"/>
                </a:schemeClr>
              </a:solidFill>
            </p:grpSpPr>
            <p:sp>
              <p:nvSpPr>
                <p:cNvPr id="27" name="Rounded Rectangle 611">
                  <a:extLst>
                    <a:ext uri="{FF2B5EF4-FFF2-40B4-BE49-F238E27FC236}">
                      <a16:creationId xmlns:a16="http://schemas.microsoft.com/office/drawing/2014/main" id="{1037C0DE-FCA3-426C-B69C-A3D9251D4F7E}"/>
                    </a:ext>
                  </a:extLst>
                </p:cNvPr>
                <p:cNvSpPr/>
                <p:nvPr/>
              </p:nvSpPr>
              <p:spPr>
                <a:xfrm>
                  <a:off x="2496429" y="2811430"/>
                  <a:ext cx="473784"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ounded Rectangle 612">
                  <a:extLst>
                    <a:ext uri="{FF2B5EF4-FFF2-40B4-BE49-F238E27FC236}">
                      <a16:creationId xmlns:a16="http://schemas.microsoft.com/office/drawing/2014/main" id="{5ED3C88D-C9FC-4426-83FB-E11942280439}"/>
                    </a:ext>
                  </a:extLst>
                </p:cNvPr>
                <p:cNvSpPr/>
                <p:nvPr/>
              </p:nvSpPr>
              <p:spPr>
                <a:xfrm>
                  <a:off x="3034592" y="2811430"/>
                  <a:ext cx="1459620"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0" name="Rounded Rectangle 604">
                <a:extLst>
                  <a:ext uri="{FF2B5EF4-FFF2-40B4-BE49-F238E27FC236}">
                    <a16:creationId xmlns:a16="http://schemas.microsoft.com/office/drawing/2014/main" id="{66C57054-BB85-4171-8CBE-FFF0E52571D9}"/>
                  </a:ext>
                </a:extLst>
              </p:cNvPr>
              <p:cNvSpPr/>
              <p:nvPr/>
            </p:nvSpPr>
            <p:spPr>
              <a:xfrm>
                <a:off x="2496428" y="2509341"/>
                <a:ext cx="1448231"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ounded Rectangle 605">
                <a:extLst>
                  <a:ext uri="{FF2B5EF4-FFF2-40B4-BE49-F238E27FC236}">
                    <a16:creationId xmlns:a16="http://schemas.microsoft.com/office/drawing/2014/main" id="{A48E5353-BAF9-4FD9-A66D-56953DE0D735}"/>
                  </a:ext>
                </a:extLst>
              </p:cNvPr>
              <p:cNvSpPr/>
              <p:nvPr/>
            </p:nvSpPr>
            <p:spPr>
              <a:xfrm>
                <a:off x="2670261" y="2652208"/>
                <a:ext cx="833352"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ounded Rectangle 606">
                <a:extLst>
                  <a:ext uri="{FF2B5EF4-FFF2-40B4-BE49-F238E27FC236}">
                    <a16:creationId xmlns:a16="http://schemas.microsoft.com/office/drawing/2014/main" id="{2F345D62-20E8-4237-8F00-59662FD8BB8C}"/>
                  </a:ext>
                </a:extLst>
              </p:cNvPr>
              <p:cNvSpPr/>
              <p:nvPr/>
            </p:nvSpPr>
            <p:spPr>
              <a:xfrm>
                <a:off x="2670261" y="3080810"/>
                <a:ext cx="1069094"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ounded Rectangle 607">
                <a:extLst>
                  <a:ext uri="{FF2B5EF4-FFF2-40B4-BE49-F238E27FC236}">
                    <a16:creationId xmlns:a16="http://schemas.microsoft.com/office/drawing/2014/main" id="{16041B0D-F4FD-44CA-B98C-2C3109135C76}"/>
                  </a:ext>
                </a:extLst>
              </p:cNvPr>
              <p:cNvSpPr/>
              <p:nvPr/>
            </p:nvSpPr>
            <p:spPr>
              <a:xfrm>
                <a:off x="2670260" y="2937943"/>
                <a:ext cx="1226257"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48795424-A298-4CB0-A20E-5D0874D23496}"/>
                  </a:ext>
                </a:extLst>
              </p:cNvPr>
              <p:cNvGrpSpPr/>
              <p:nvPr/>
            </p:nvGrpSpPr>
            <p:grpSpPr>
              <a:xfrm>
                <a:off x="2670261" y="2795076"/>
                <a:ext cx="1595351" cy="74666"/>
                <a:chOff x="2670261" y="3182904"/>
                <a:chExt cx="1595351" cy="63500"/>
              </a:xfrm>
              <a:solidFill>
                <a:schemeClr val="bg1">
                  <a:lumMod val="85000"/>
                </a:schemeClr>
              </a:solidFill>
            </p:grpSpPr>
            <p:sp>
              <p:nvSpPr>
                <p:cNvPr id="25" name="Rounded Rectangle 609">
                  <a:extLst>
                    <a:ext uri="{FF2B5EF4-FFF2-40B4-BE49-F238E27FC236}">
                      <a16:creationId xmlns:a16="http://schemas.microsoft.com/office/drawing/2014/main" id="{87784AC4-2BE7-4305-8D62-A22672C6BF21}"/>
                    </a:ext>
                  </a:extLst>
                </p:cNvPr>
                <p:cNvSpPr/>
                <p:nvPr/>
              </p:nvSpPr>
              <p:spPr>
                <a:xfrm>
                  <a:off x="2670261" y="3182904"/>
                  <a:ext cx="1069094"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ounded Rectangle 610">
                  <a:extLst>
                    <a:ext uri="{FF2B5EF4-FFF2-40B4-BE49-F238E27FC236}">
                      <a16:creationId xmlns:a16="http://schemas.microsoft.com/office/drawing/2014/main" id="{B7FEAE83-B9EF-4C21-9881-C5AF1909D274}"/>
                    </a:ext>
                  </a:extLst>
                </p:cNvPr>
                <p:cNvSpPr/>
                <p:nvPr/>
              </p:nvSpPr>
              <p:spPr>
                <a:xfrm>
                  <a:off x="3763255" y="3182904"/>
                  <a:ext cx="502357"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sp>
        <p:nvSpPr>
          <p:cNvPr id="8" name="TextBox 7">
            <a:extLst>
              <a:ext uri="{FF2B5EF4-FFF2-40B4-BE49-F238E27FC236}">
                <a16:creationId xmlns:a16="http://schemas.microsoft.com/office/drawing/2014/main" id="{759B6990-8EBE-49B5-B6EF-F10BE1F0C1C4}"/>
              </a:ext>
            </a:extLst>
          </p:cNvPr>
          <p:cNvSpPr txBox="1"/>
          <p:nvPr/>
        </p:nvSpPr>
        <p:spPr>
          <a:xfrm>
            <a:off x="8742481" y="4871389"/>
            <a:ext cx="1981605" cy="646331"/>
          </a:xfrm>
          <a:prstGeom prst="rect">
            <a:avLst/>
          </a:prstGeom>
          <a:noFill/>
        </p:spPr>
        <p:txBody>
          <a:bodyPr wrap="square" rtlCol="0">
            <a:spAutoFit/>
          </a:bodyPr>
          <a:lstStyle/>
          <a:p>
            <a:r>
              <a:rPr lang="en-US" dirty="0"/>
              <a:t>Exercise Code:</a:t>
            </a:r>
          </a:p>
          <a:p>
            <a:r>
              <a:rPr lang="en-US" dirty="0"/>
              <a:t>- </a:t>
            </a:r>
          </a:p>
        </p:txBody>
      </p:sp>
    </p:spTree>
    <p:extLst>
      <p:ext uri="{BB962C8B-B14F-4D97-AF65-F5344CB8AC3E}">
        <p14:creationId xmlns:p14="http://schemas.microsoft.com/office/powerpoint/2010/main" val="680853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5121565" y="2468537"/>
            <a:ext cx="3999345"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t>Break</a:t>
            </a:r>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6" name="Picture 2" descr="Coffee break line icon clock and cup Royalty Free Vector">
            <a:extLst>
              <a:ext uri="{FF2B5EF4-FFF2-40B4-BE49-F238E27FC236}">
                <a16:creationId xmlns:a16="http://schemas.microsoft.com/office/drawing/2014/main" id="{ECB33168-3F45-4992-99CB-0ADDAF54E894}"/>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4176" b="11918"/>
          <a:stretch/>
        </p:blipFill>
        <p:spPr bwMode="auto">
          <a:xfrm>
            <a:off x="2634730" y="1969714"/>
            <a:ext cx="2436034" cy="22074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3579690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Formatter in SAP UI5</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1215861" cy="1477328"/>
          </a:xfrm>
          <a:prstGeom prst="rect">
            <a:avLst/>
          </a:prstGeom>
          <a:noFill/>
        </p:spPr>
        <p:txBody>
          <a:bodyPr wrap="square" rtlCol="0">
            <a:spAutoFit/>
          </a:bodyPr>
          <a:lstStyle/>
          <a:p>
            <a:pPr marL="285750" indent="-285750" algn="just">
              <a:buFontTx/>
              <a:buChar char="-"/>
            </a:pPr>
            <a:r>
              <a:rPr lang="en-US" b="1" i="0" dirty="0">
                <a:effectLst/>
              </a:rPr>
              <a:t>Formatters</a:t>
            </a:r>
            <a:r>
              <a:rPr lang="en-US" b="0" i="0" dirty="0">
                <a:effectLst/>
              </a:rPr>
              <a:t> are used to define the formatting of data on the UI while data types work in both directions: they format the data on the UI and parse and validate user input that is entered.</a:t>
            </a:r>
            <a:endParaRPr lang="en-US" dirty="0"/>
          </a:p>
          <a:p>
            <a:pPr marL="285750" indent="-285750" algn="just">
              <a:buFontTx/>
              <a:buChar char="-"/>
            </a:pPr>
            <a:r>
              <a:rPr lang="en-US" b="1" dirty="0"/>
              <a:t>Formatter</a:t>
            </a:r>
            <a:r>
              <a:rPr lang="en-US" dirty="0"/>
              <a:t> is a function, This function gets called JUST Before the binding takes place with the view.</a:t>
            </a:r>
          </a:p>
          <a:p>
            <a:pPr marL="285750" indent="-285750" algn="just">
              <a:buFontTx/>
              <a:buChar char="-"/>
            </a:pPr>
            <a:endParaRPr lang="en-US" dirty="0"/>
          </a:p>
          <a:p>
            <a:endParaRPr lang="en-US" dirty="0"/>
          </a:p>
        </p:txBody>
      </p:sp>
      <p:pic>
        <p:nvPicPr>
          <p:cNvPr id="4098" name="Picture 2">
            <a:extLst>
              <a:ext uri="{FF2B5EF4-FFF2-40B4-BE49-F238E27FC236}">
                <a16:creationId xmlns:a16="http://schemas.microsoft.com/office/drawing/2014/main" id="{52EDBF5F-9541-4983-A055-2D6EC22C56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0663" y="1944809"/>
            <a:ext cx="6931255" cy="279502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33FDB7E9-E0D0-43B5-A14A-26184E590710}"/>
              </a:ext>
            </a:extLst>
          </p:cNvPr>
          <p:cNvCxnSpPr/>
          <p:nvPr/>
        </p:nvCxnSpPr>
        <p:spPr>
          <a:xfrm>
            <a:off x="485775" y="5105400"/>
            <a:ext cx="7381875"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595C1B06-E94D-490B-BA09-7BD599F61B1A}"/>
              </a:ext>
            </a:extLst>
          </p:cNvPr>
          <p:cNvGrpSpPr/>
          <p:nvPr/>
        </p:nvGrpSpPr>
        <p:grpSpPr>
          <a:xfrm>
            <a:off x="739849" y="5287715"/>
            <a:ext cx="1094117" cy="994415"/>
            <a:chOff x="1065213" y="827088"/>
            <a:chExt cx="2665413" cy="2422525"/>
          </a:xfrm>
          <a:solidFill>
            <a:schemeClr val="tx2"/>
          </a:solidFill>
        </p:grpSpPr>
        <p:sp>
          <p:nvSpPr>
            <p:cNvPr id="10" name="Freeform 43">
              <a:extLst>
                <a:ext uri="{FF2B5EF4-FFF2-40B4-BE49-F238E27FC236}">
                  <a16:creationId xmlns:a16="http://schemas.microsoft.com/office/drawing/2014/main" id="{3CE2BB27-E336-4B76-8235-0803769F9F18}"/>
                </a:ext>
              </a:extLst>
            </p:cNvPr>
            <p:cNvSpPr>
              <a:spLocks noEditPoints="1"/>
            </p:cNvSpPr>
            <p:nvPr/>
          </p:nvSpPr>
          <p:spPr bwMode="auto">
            <a:xfrm>
              <a:off x="1065213" y="827088"/>
              <a:ext cx="2665413" cy="2422525"/>
            </a:xfrm>
            <a:custGeom>
              <a:avLst/>
              <a:gdLst>
                <a:gd name="T0" fmla="*/ 3117 w 3358"/>
                <a:gd name="T1" fmla="*/ 2809 h 3052"/>
                <a:gd name="T2" fmla="*/ 2969 w 3358"/>
                <a:gd name="T3" fmla="*/ 265 h 3052"/>
                <a:gd name="T4" fmla="*/ 2916 w 3358"/>
                <a:gd name="T5" fmla="*/ 286 h 3052"/>
                <a:gd name="T6" fmla="*/ 2895 w 3358"/>
                <a:gd name="T7" fmla="*/ 339 h 3052"/>
                <a:gd name="T8" fmla="*/ 2905 w 3358"/>
                <a:gd name="T9" fmla="*/ 462 h 3052"/>
                <a:gd name="T10" fmla="*/ 2950 w 3358"/>
                <a:gd name="T11" fmla="*/ 495 h 3052"/>
                <a:gd name="T12" fmla="*/ 3064 w 3358"/>
                <a:gd name="T13" fmla="*/ 495 h 3052"/>
                <a:gd name="T14" fmla="*/ 3107 w 3358"/>
                <a:gd name="T15" fmla="*/ 462 h 3052"/>
                <a:gd name="T16" fmla="*/ 3118 w 3358"/>
                <a:gd name="T17" fmla="*/ 339 h 3052"/>
                <a:gd name="T18" fmla="*/ 3096 w 3358"/>
                <a:gd name="T19" fmla="*/ 286 h 3052"/>
                <a:gd name="T20" fmla="*/ 3043 w 3358"/>
                <a:gd name="T21" fmla="*/ 265 h 3052"/>
                <a:gd name="T22" fmla="*/ 2602 w 3358"/>
                <a:gd name="T23" fmla="*/ 267 h 3052"/>
                <a:gd name="T24" fmla="*/ 2558 w 3358"/>
                <a:gd name="T25" fmla="*/ 302 h 3052"/>
                <a:gd name="T26" fmla="*/ 2548 w 3358"/>
                <a:gd name="T27" fmla="*/ 424 h 3052"/>
                <a:gd name="T28" fmla="*/ 2570 w 3358"/>
                <a:gd name="T29" fmla="*/ 477 h 3052"/>
                <a:gd name="T30" fmla="*/ 2623 w 3358"/>
                <a:gd name="T31" fmla="*/ 498 h 3052"/>
                <a:gd name="T32" fmla="*/ 2735 w 3358"/>
                <a:gd name="T33" fmla="*/ 488 h 3052"/>
                <a:gd name="T34" fmla="*/ 2769 w 3358"/>
                <a:gd name="T35" fmla="*/ 443 h 3052"/>
                <a:gd name="T36" fmla="*/ 2769 w 3358"/>
                <a:gd name="T37" fmla="*/ 319 h 3052"/>
                <a:gd name="T38" fmla="*/ 2735 w 3358"/>
                <a:gd name="T39" fmla="*/ 275 h 3052"/>
                <a:gd name="T40" fmla="*/ 2623 w 3358"/>
                <a:gd name="T41" fmla="*/ 265 h 3052"/>
                <a:gd name="T42" fmla="*/ 2239 w 3358"/>
                <a:gd name="T43" fmla="*/ 275 h 3052"/>
                <a:gd name="T44" fmla="*/ 2204 w 3358"/>
                <a:gd name="T45" fmla="*/ 319 h 3052"/>
                <a:gd name="T46" fmla="*/ 2204 w 3358"/>
                <a:gd name="T47" fmla="*/ 443 h 3052"/>
                <a:gd name="T48" fmla="*/ 2239 w 3358"/>
                <a:gd name="T49" fmla="*/ 488 h 3052"/>
                <a:gd name="T50" fmla="*/ 2351 w 3358"/>
                <a:gd name="T51" fmla="*/ 498 h 3052"/>
                <a:gd name="T52" fmla="*/ 2404 w 3358"/>
                <a:gd name="T53" fmla="*/ 477 h 3052"/>
                <a:gd name="T54" fmla="*/ 2425 w 3358"/>
                <a:gd name="T55" fmla="*/ 424 h 3052"/>
                <a:gd name="T56" fmla="*/ 2415 w 3358"/>
                <a:gd name="T57" fmla="*/ 302 h 3052"/>
                <a:gd name="T58" fmla="*/ 2370 w 3358"/>
                <a:gd name="T59" fmla="*/ 267 h 3052"/>
                <a:gd name="T60" fmla="*/ 202 w 3358"/>
                <a:gd name="T61" fmla="*/ 0 h 3052"/>
                <a:gd name="T62" fmla="*/ 3220 w 3358"/>
                <a:gd name="T63" fmla="*/ 10 h 3052"/>
                <a:gd name="T64" fmla="*/ 3299 w 3358"/>
                <a:gd name="T65" fmla="*/ 59 h 3052"/>
                <a:gd name="T66" fmla="*/ 3348 w 3358"/>
                <a:gd name="T67" fmla="*/ 139 h 3052"/>
                <a:gd name="T68" fmla="*/ 3358 w 3358"/>
                <a:gd name="T69" fmla="*/ 2849 h 3052"/>
                <a:gd name="T70" fmla="*/ 3336 w 3358"/>
                <a:gd name="T71" fmla="*/ 2942 h 3052"/>
                <a:gd name="T72" fmla="*/ 3275 w 3358"/>
                <a:gd name="T73" fmla="*/ 3012 h 3052"/>
                <a:gd name="T74" fmla="*/ 3189 w 3358"/>
                <a:gd name="T75" fmla="*/ 3049 h 3052"/>
                <a:gd name="T76" fmla="*/ 169 w 3358"/>
                <a:gd name="T77" fmla="*/ 3049 h 3052"/>
                <a:gd name="T78" fmla="*/ 82 w 3358"/>
                <a:gd name="T79" fmla="*/ 3012 h 3052"/>
                <a:gd name="T80" fmla="*/ 22 w 3358"/>
                <a:gd name="T81" fmla="*/ 2942 h 3052"/>
                <a:gd name="T82" fmla="*/ 0 w 3358"/>
                <a:gd name="T83" fmla="*/ 2849 h 3052"/>
                <a:gd name="T84" fmla="*/ 10 w 3358"/>
                <a:gd name="T85" fmla="*/ 139 h 3052"/>
                <a:gd name="T86" fmla="*/ 59 w 3358"/>
                <a:gd name="T87" fmla="*/ 59 h 3052"/>
                <a:gd name="T88" fmla="*/ 139 w 3358"/>
                <a:gd name="T89" fmla="*/ 10 h 3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58" h="3052">
                  <a:moveTo>
                    <a:pt x="242" y="722"/>
                  </a:moveTo>
                  <a:lnTo>
                    <a:pt x="242" y="2809"/>
                  </a:lnTo>
                  <a:lnTo>
                    <a:pt x="3117" y="2809"/>
                  </a:lnTo>
                  <a:lnTo>
                    <a:pt x="3117" y="722"/>
                  </a:lnTo>
                  <a:lnTo>
                    <a:pt x="242" y="722"/>
                  </a:lnTo>
                  <a:close/>
                  <a:moveTo>
                    <a:pt x="2969" y="265"/>
                  </a:moveTo>
                  <a:lnTo>
                    <a:pt x="2950" y="267"/>
                  </a:lnTo>
                  <a:lnTo>
                    <a:pt x="2931" y="275"/>
                  </a:lnTo>
                  <a:lnTo>
                    <a:pt x="2916" y="286"/>
                  </a:lnTo>
                  <a:lnTo>
                    <a:pt x="2905" y="302"/>
                  </a:lnTo>
                  <a:lnTo>
                    <a:pt x="2898" y="319"/>
                  </a:lnTo>
                  <a:lnTo>
                    <a:pt x="2895" y="339"/>
                  </a:lnTo>
                  <a:lnTo>
                    <a:pt x="2895" y="424"/>
                  </a:lnTo>
                  <a:lnTo>
                    <a:pt x="2898" y="443"/>
                  </a:lnTo>
                  <a:lnTo>
                    <a:pt x="2905" y="462"/>
                  </a:lnTo>
                  <a:lnTo>
                    <a:pt x="2916" y="477"/>
                  </a:lnTo>
                  <a:lnTo>
                    <a:pt x="2931" y="488"/>
                  </a:lnTo>
                  <a:lnTo>
                    <a:pt x="2950" y="495"/>
                  </a:lnTo>
                  <a:lnTo>
                    <a:pt x="2969" y="498"/>
                  </a:lnTo>
                  <a:lnTo>
                    <a:pt x="3043" y="498"/>
                  </a:lnTo>
                  <a:lnTo>
                    <a:pt x="3064" y="495"/>
                  </a:lnTo>
                  <a:lnTo>
                    <a:pt x="3081" y="488"/>
                  </a:lnTo>
                  <a:lnTo>
                    <a:pt x="3096" y="477"/>
                  </a:lnTo>
                  <a:lnTo>
                    <a:pt x="3107" y="462"/>
                  </a:lnTo>
                  <a:lnTo>
                    <a:pt x="3116" y="443"/>
                  </a:lnTo>
                  <a:lnTo>
                    <a:pt x="3118" y="424"/>
                  </a:lnTo>
                  <a:lnTo>
                    <a:pt x="3118" y="339"/>
                  </a:lnTo>
                  <a:lnTo>
                    <a:pt x="3116" y="319"/>
                  </a:lnTo>
                  <a:lnTo>
                    <a:pt x="3107" y="302"/>
                  </a:lnTo>
                  <a:lnTo>
                    <a:pt x="3096" y="286"/>
                  </a:lnTo>
                  <a:lnTo>
                    <a:pt x="3081" y="275"/>
                  </a:lnTo>
                  <a:lnTo>
                    <a:pt x="3064" y="267"/>
                  </a:lnTo>
                  <a:lnTo>
                    <a:pt x="3043" y="265"/>
                  </a:lnTo>
                  <a:lnTo>
                    <a:pt x="2969" y="265"/>
                  </a:lnTo>
                  <a:close/>
                  <a:moveTo>
                    <a:pt x="2623" y="265"/>
                  </a:moveTo>
                  <a:lnTo>
                    <a:pt x="2602" y="267"/>
                  </a:lnTo>
                  <a:lnTo>
                    <a:pt x="2585" y="275"/>
                  </a:lnTo>
                  <a:lnTo>
                    <a:pt x="2570" y="286"/>
                  </a:lnTo>
                  <a:lnTo>
                    <a:pt x="2558" y="302"/>
                  </a:lnTo>
                  <a:lnTo>
                    <a:pt x="2550" y="319"/>
                  </a:lnTo>
                  <a:lnTo>
                    <a:pt x="2548" y="339"/>
                  </a:lnTo>
                  <a:lnTo>
                    <a:pt x="2548" y="424"/>
                  </a:lnTo>
                  <a:lnTo>
                    <a:pt x="2550" y="443"/>
                  </a:lnTo>
                  <a:lnTo>
                    <a:pt x="2558" y="462"/>
                  </a:lnTo>
                  <a:lnTo>
                    <a:pt x="2570" y="477"/>
                  </a:lnTo>
                  <a:lnTo>
                    <a:pt x="2585" y="488"/>
                  </a:lnTo>
                  <a:lnTo>
                    <a:pt x="2602" y="495"/>
                  </a:lnTo>
                  <a:lnTo>
                    <a:pt x="2623" y="498"/>
                  </a:lnTo>
                  <a:lnTo>
                    <a:pt x="2697" y="498"/>
                  </a:lnTo>
                  <a:lnTo>
                    <a:pt x="2717" y="495"/>
                  </a:lnTo>
                  <a:lnTo>
                    <a:pt x="2735" y="488"/>
                  </a:lnTo>
                  <a:lnTo>
                    <a:pt x="2750" y="477"/>
                  </a:lnTo>
                  <a:lnTo>
                    <a:pt x="2761" y="462"/>
                  </a:lnTo>
                  <a:lnTo>
                    <a:pt x="2769" y="443"/>
                  </a:lnTo>
                  <a:lnTo>
                    <a:pt x="2771" y="424"/>
                  </a:lnTo>
                  <a:lnTo>
                    <a:pt x="2771" y="339"/>
                  </a:lnTo>
                  <a:lnTo>
                    <a:pt x="2769" y="319"/>
                  </a:lnTo>
                  <a:lnTo>
                    <a:pt x="2761" y="302"/>
                  </a:lnTo>
                  <a:lnTo>
                    <a:pt x="2750" y="286"/>
                  </a:lnTo>
                  <a:lnTo>
                    <a:pt x="2735" y="275"/>
                  </a:lnTo>
                  <a:lnTo>
                    <a:pt x="2717" y="267"/>
                  </a:lnTo>
                  <a:lnTo>
                    <a:pt x="2697" y="265"/>
                  </a:lnTo>
                  <a:lnTo>
                    <a:pt x="2623" y="265"/>
                  </a:lnTo>
                  <a:close/>
                  <a:moveTo>
                    <a:pt x="2276" y="265"/>
                  </a:moveTo>
                  <a:lnTo>
                    <a:pt x="2256" y="267"/>
                  </a:lnTo>
                  <a:lnTo>
                    <a:pt x="2239" y="275"/>
                  </a:lnTo>
                  <a:lnTo>
                    <a:pt x="2223" y="286"/>
                  </a:lnTo>
                  <a:lnTo>
                    <a:pt x="2212" y="302"/>
                  </a:lnTo>
                  <a:lnTo>
                    <a:pt x="2204" y="319"/>
                  </a:lnTo>
                  <a:lnTo>
                    <a:pt x="2202" y="339"/>
                  </a:lnTo>
                  <a:lnTo>
                    <a:pt x="2202" y="424"/>
                  </a:lnTo>
                  <a:lnTo>
                    <a:pt x="2204" y="443"/>
                  </a:lnTo>
                  <a:lnTo>
                    <a:pt x="2212" y="462"/>
                  </a:lnTo>
                  <a:lnTo>
                    <a:pt x="2223" y="477"/>
                  </a:lnTo>
                  <a:lnTo>
                    <a:pt x="2239" y="488"/>
                  </a:lnTo>
                  <a:lnTo>
                    <a:pt x="2256" y="495"/>
                  </a:lnTo>
                  <a:lnTo>
                    <a:pt x="2276" y="498"/>
                  </a:lnTo>
                  <a:lnTo>
                    <a:pt x="2351" y="498"/>
                  </a:lnTo>
                  <a:lnTo>
                    <a:pt x="2370" y="495"/>
                  </a:lnTo>
                  <a:lnTo>
                    <a:pt x="2388" y="488"/>
                  </a:lnTo>
                  <a:lnTo>
                    <a:pt x="2404" y="477"/>
                  </a:lnTo>
                  <a:lnTo>
                    <a:pt x="2415" y="462"/>
                  </a:lnTo>
                  <a:lnTo>
                    <a:pt x="2422" y="443"/>
                  </a:lnTo>
                  <a:lnTo>
                    <a:pt x="2425" y="424"/>
                  </a:lnTo>
                  <a:lnTo>
                    <a:pt x="2425" y="339"/>
                  </a:lnTo>
                  <a:lnTo>
                    <a:pt x="2422" y="319"/>
                  </a:lnTo>
                  <a:lnTo>
                    <a:pt x="2415" y="302"/>
                  </a:lnTo>
                  <a:lnTo>
                    <a:pt x="2404" y="286"/>
                  </a:lnTo>
                  <a:lnTo>
                    <a:pt x="2388" y="275"/>
                  </a:lnTo>
                  <a:lnTo>
                    <a:pt x="2370" y="267"/>
                  </a:lnTo>
                  <a:lnTo>
                    <a:pt x="2351" y="265"/>
                  </a:lnTo>
                  <a:lnTo>
                    <a:pt x="2276" y="265"/>
                  </a:lnTo>
                  <a:close/>
                  <a:moveTo>
                    <a:pt x="202" y="0"/>
                  </a:moveTo>
                  <a:lnTo>
                    <a:pt x="3156" y="0"/>
                  </a:lnTo>
                  <a:lnTo>
                    <a:pt x="3189" y="3"/>
                  </a:lnTo>
                  <a:lnTo>
                    <a:pt x="3220" y="10"/>
                  </a:lnTo>
                  <a:lnTo>
                    <a:pt x="3249" y="23"/>
                  </a:lnTo>
                  <a:lnTo>
                    <a:pt x="3275" y="39"/>
                  </a:lnTo>
                  <a:lnTo>
                    <a:pt x="3299" y="59"/>
                  </a:lnTo>
                  <a:lnTo>
                    <a:pt x="3319" y="83"/>
                  </a:lnTo>
                  <a:lnTo>
                    <a:pt x="3336" y="109"/>
                  </a:lnTo>
                  <a:lnTo>
                    <a:pt x="3348" y="139"/>
                  </a:lnTo>
                  <a:lnTo>
                    <a:pt x="3356" y="169"/>
                  </a:lnTo>
                  <a:lnTo>
                    <a:pt x="3358" y="202"/>
                  </a:lnTo>
                  <a:lnTo>
                    <a:pt x="3358" y="2849"/>
                  </a:lnTo>
                  <a:lnTo>
                    <a:pt x="3356" y="2883"/>
                  </a:lnTo>
                  <a:lnTo>
                    <a:pt x="3348" y="2913"/>
                  </a:lnTo>
                  <a:lnTo>
                    <a:pt x="3336" y="2942"/>
                  </a:lnTo>
                  <a:lnTo>
                    <a:pt x="3319" y="2968"/>
                  </a:lnTo>
                  <a:lnTo>
                    <a:pt x="3299" y="2993"/>
                  </a:lnTo>
                  <a:lnTo>
                    <a:pt x="3275" y="3012"/>
                  </a:lnTo>
                  <a:lnTo>
                    <a:pt x="3249" y="3028"/>
                  </a:lnTo>
                  <a:lnTo>
                    <a:pt x="3220" y="3041"/>
                  </a:lnTo>
                  <a:lnTo>
                    <a:pt x="3189" y="3049"/>
                  </a:lnTo>
                  <a:lnTo>
                    <a:pt x="3156" y="3052"/>
                  </a:lnTo>
                  <a:lnTo>
                    <a:pt x="202" y="3052"/>
                  </a:lnTo>
                  <a:lnTo>
                    <a:pt x="169" y="3049"/>
                  </a:lnTo>
                  <a:lnTo>
                    <a:pt x="139" y="3041"/>
                  </a:lnTo>
                  <a:lnTo>
                    <a:pt x="109" y="3028"/>
                  </a:lnTo>
                  <a:lnTo>
                    <a:pt x="82" y="3012"/>
                  </a:lnTo>
                  <a:lnTo>
                    <a:pt x="59" y="2993"/>
                  </a:lnTo>
                  <a:lnTo>
                    <a:pt x="39" y="2968"/>
                  </a:lnTo>
                  <a:lnTo>
                    <a:pt x="22" y="2942"/>
                  </a:lnTo>
                  <a:lnTo>
                    <a:pt x="10" y="2913"/>
                  </a:lnTo>
                  <a:lnTo>
                    <a:pt x="3" y="2883"/>
                  </a:lnTo>
                  <a:lnTo>
                    <a:pt x="0" y="2849"/>
                  </a:lnTo>
                  <a:lnTo>
                    <a:pt x="0" y="202"/>
                  </a:lnTo>
                  <a:lnTo>
                    <a:pt x="3" y="169"/>
                  </a:lnTo>
                  <a:lnTo>
                    <a:pt x="10" y="139"/>
                  </a:lnTo>
                  <a:lnTo>
                    <a:pt x="22" y="109"/>
                  </a:lnTo>
                  <a:lnTo>
                    <a:pt x="39" y="83"/>
                  </a:lnTo>
                  <a:lnTo>
                    <a:pt x="59" y="59"/>
                  </a:lnTo>
                  <a:lnTo>
                    <a:pt x="82" y="39"/>
                  </a:lnTo>
                  <a:lnTo>
                    <a:pt x="109" y="23"/>
                  </a:lnTo>
                  <a:lnTo>
                    <a:pt x="139" y="10"/>
                  </a:lnTo>
                  <a:lnTo>
                    <a:pt x="169" y="3"/>
                  </a:lnTo>
                  <a:lnTo>
                    <a:pt x="20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1" name="Freeform 44">
              <a:extLst>
                <a:ext uri="{FF2B5EF4-FFF2-40B4-BE49-F238E27FC236}">
                  <a16:creationId xmlns:a16="http://schemas.microsoft.com/office/drawing/2014/main" id="{ACFC1BB2-87D0-427D-841E-68BE4958B205}"/>
                </a:ext>
              </a:extLst>
            </p:cNvPr>
            <p:cNvSpPr>
              <a:spLocks/>
            </p:cNvSpPr>
            <p:nvPr/>
          </p:nvSpPr>
          <p:spPr bwMode="auto">
            <a:xfrm>
              <a:off x="1589088" y="1927225"/>
              <a:ext cx="595313" cy="571500"/>
            </a:xfrm>
            <a:custGeom>
              <a:avLst/>
              <a:gdLst>
                <a:gd name="T0" fmla="*/ 646 w 751"/>
                <a:gd name="T1" fmla="*/ 0 h 721"/>
                <a:gd name="T2" fmla="*/ 665 w 751"/>
                <a:gd name="T3" fmla="*/ 2 h 721"/>
                <a:gd name="T4" fmla="*/ 684 w 751"/>
                <a:gd name="T5" fmla="*/ 8 h 721"/>
                <a:gd name="T6" fmla="*/ 702 w 751"/>
                <a:gd name="T7" fmla="*/ 17 h 721"/>
                <a:gd name="T8" fmla="*/ 718 w 751"/>
                <a:gd name="T9" fmla="*/ 30 h 721"/>
                <a:gd name="T10" fmla="*/ 732 w 751"/>
                <a:gd name="T11" fmla="*/ 46 h 721"/>
                <a:gd name="T12" fmla="*/ 742 w 751"/>
                <a:gd name="T13" fmla="*/ 65 h 721"/>
                <a:gd name="T14" fmla="*/ 749 w 751"/>
                <a:gd name="T15" fmla="*/ 84 h 721"/>
                <a:gd name="T16" fmla="*/ 751 w 751"/>
                <a:gd name="T17" fmla="*/ 105 h 721"/>
                <a:gd name="T18" fmla="*/ 751 w 751"/>
                <a:gd name="T19" fmla="*/ 108 h 721"/>
                <a:gd name="T20" fmla="*/ 748 w 751"/>
                <a:gd name="T21" fmla="*/ 132 h 721"/>
                <a:gd name="T22" fmla="*/ 739 w 751"/>
                <a:gd name="T23" fmla="*/ 154 h 721"/>
                <a:gd name="T24" fmla="*/ 727 w 751"/>
                <a:gd name="T25" fmla="*/ 175 h 721"/>
                <a:gd name="T26" fmla="*/ 710 w 751"/>
                <a:gd name="T27" fmla="*/ 191 h 721"/>
                <a:gd name="T28" fmla="*/ 689 w 751"/>
                <a:gd name="T29" fmla="*/ 203 h 721"/>
                <a:gd name="T30" fmla="*/ 351 w 751"/>
                <a:gd name="T31" fmla="*/ 360 h 721"/>
                <a:gd name="T32" fmla="*/ 689 w 751"/>
                <a:gd name="T33" fmla="*/ 518 h 721"/>
                <a:gd name="T34" fmla="*/ 710 w 751"/>
                <a:gd name="T35" fmla="*/ 530 h 721"/>
                <a:gd name="T36" fmla="*/ 727 w 751"/>
                <a:gd name="T37" fmla="*/ 546 h 721"/>
                <a:gd name="T38" fmla="*/ 739 w 751"/>
                <a:gd name="T39" fmla="*/ 567 h 721"/>
                <a:gd name="T40" fmla="*/ 748 w 751"/>
                <a:gd name="T41" fmla="*/ 589 h 721"/>
                <a:gd name="T42" fmla="*/ 751 w 751"/>
                <a:gd name="T43" fmla="*/ 613 h 721"/>
                <a:gd name="T44" fmla="*/ 751 w 751"/>
                <a:gd name="T45" fmla="*/ 616 h 721"/>
                <a:gd name="T46" fmla="*/ 749 w 751"/>
                <a:gd name="T47" fmla="*/ 636 h 721"/>
                <a:gd name="T48" fmla="*/ 742 w 751"/>
                <a:gd name="T49" fmla="*/ 656 h 721"/>
                <a:gd name="T50" fmla="*/ 732 w 751"/>
                <a:gd name="T51" fmla="*/ 675 h 721"/>
                <a:gd name="T52" fmla="*/ 718 w 751"/>
                <a:gd name="T53" fmla="*/ 691 h 721"/>
                <a:gd name="T54" fmla="*/ 702 w 751"/>
                <a:gd name="T55" fmla="*/ 704 h 721"/>
                <a:gd name="T56" fmla="*/ 684 w 751"/>
                <a:gd name="T57" fmla="*/ 712 h 721"/>
                <a:gd name="T58" fmla="*/ 665 w 751"/>
                <a:gd name="T59" fmla="*/ 719 h 721"/>
                <a:gd name="T60" fmla="*/ 646 w 751"/>
                <a:gd name="T61" fmla="*/ 721 h 721"/>
                <a:gd name="T62" fmla="*/ 622 w 751"/>
                <a:gd name="T63" fmla="*/ 718 h 721"/>
                <a:gd name="T64" fmla="*/ 601 w 751"/>
                <a:gd name="T65" fmla="*/ 710 h 721"/>
                <a:gd name="T66" fmla="*/ 61 w 751"/>
                <a:gd name="T67" fmla="*/ 460 h 721"/>
                <a:gd name="T68" fmla="*/ 41 w 751"/>
                <a:gd name="T69" fmla="*/ 447 h 721"/>
                <a:gd name="T70" fmla="*/ 23 w 751"/>
                <a:gd name="T71" fmla="*/ 430 h 721"/>
                <a:gd name="T72" fmla="*/ 11 w 751"/>
                <a:gd name="T73" fmla="*/ 410 h 721"/>
                <a:gd name="T74" fmla="*/ 3 w 751"/>
                <a:gd name="T75" fmla="*/ 387 h 721"/>
                <a:gd name="T76" fmla="*/ 0 w 751"/>
                <a:gd name="T77" fmla="*/ 364 h 721"/>
                <a:gd name="T78" fmla="*/ 0 w 751"/>
                <a:gd name="T79" fmla="*/ 357 h 721"/>
                <a:gd name="T80" fmla="*/ 3 w 751"/>
                <a:gd name="T81" fmla="*/ 332 h 721"/>
                <a:gd name="T82" fmla="*/ 11 w 751"/>
                <a:gd name="T83" fmla="*/ 310 h 721"/>
                <a:gd name="T84" fmla="*/ 23 w 751"/>
                <a:gd name="T85" fmla="*/ 291 h 721"/>
                <a:gd name="T86" fmla="*/ 41 w 751"/>
                <a:gd name="T87" fmla="*/ 274 h 721"/>
                <a:gd name="T88" fmla="*/ 61 w 751"/>
                <a:gd name="T89" fmla="*/ 261 h 721"/>
                <a:gd name="T90" fmla="*/ 601 w 751"/>
                <a:gd name="T91" fmla="*/ 11 h 721"/>
                <a:gd name="T92" fmla="*/ 622 w 751"/>
                <a:gd name="T93" fmla="*/ 3 h 721"/>
                <a:gd name="T94" fmla="*/ 646 w 751"/>
                <a:gd name="T95" fmla="*/ 0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51" h="721">
                  <a:moveTo>
                    <a:pt x="646" y="0"/>
                  </a:moveTo>
                  <a:lnTo>
                    <a:pt x="665" y="2"/>
                  </a:lnTo>
                  <a:lnTo>
                    <a:pt x="684" y="8"/>
                  </a:lnTo>
                  <a:lnTo>
                    <a:pt x="702" y="17"/>
                  </a:lnTo>
                  <a:lnTo>
                    <a:pt x="718" y="30"/>
                  </a:lnTo>
                  <a:lnTo>
                    <a:pt x="732" y="46"/>
                  </a:lnTo>
                  <a:lnTo>
                    <a:pt x="742" y="65"/>
                  </a:lnTo>
                  <a:lnTo>
                    <a:pt x="749" y="84"/>
                  </a:lnTo>
                  <a:lnTo>
                    <a:pt x="751" y="105"/>
                  </a:lnTo>
                  <a:lnTo>
                    <a:pt x="751" y="108"/>
                  </a:lnTo>
                  <a:lnTo>
                    <a:pt x="748" y="132"/>
                  </a:lnTo>
                  <a:lnTo>
                    <a:pt x="739" y="154"/>
                  </a:lnTo>
                  <a:lnTo>
                    <a:pt x="727" y="175"/>
                  </a:lnTo>
                  <a:lnTo>
                    <a:pt x="710" y="191"/>
                  </a:lnTo>
                  <a:lnTo>
                    <a:pt x="689" y="203"/>
                  </a:lnTo>
                  <a:lnTo>
                    <a:pt x="351" y="360"/>
                  </a:lnTo>
                  <a:lnTo>
                    <a:pt x="689" y="518"/>
                  </a:lnTo>
                  <a:lnTo>
                    <a:pt x="710" y="530"/>
                  </a:lnTo>
                  <a:lnTo>
                    <a:pt x="727" y="546"/>
                  </a:lnTo>
                  <a:lnTo>
                    <a:pt x="739" y="567"/>
                  </a:lnTo>
                  <a:lnTo>
                    <a:pt x="748" y="589"/>
                  </a:lnTo>
                  <a:lnTo>
                    <a:pt x="751" y="613"/>
                  </a:lnTo>
                  <a:lnTo>
                    <a:pt x="751" y="616"/>
                  </a:lnTo>
                  <a:lnTo>
                    <a:pt x="749" y="636"/>
                  </a:lnTo>
                  <a:lnTo>
                    <a:pt x="742" y="656"/>
                  </a:lnTo>
                  <a:lnTo>
                    <a:pt x="732" y="675"/>
                  </a:lnTo>
                  <a:lnTo>
                    <a:pt x="718" y="691"/>
                  </a:lnTo>
                  <a:lnTo>
                    <a:pt x="702" y="704"/>
                  </a:lnTo>
                  <a:lnTo>
                    <a:pt x="684" y="712"/>
                  </a:lnTo>
                  <a:lnTo>
                    <a:pt x="665" y="719"/>
                  </a:lnTo>
                  <a:lnTo>
                    <a:pt x="646" y="721"/>
                  </a:lnTo>
                  <a:lnTo>
                    <a:pt x="622" y="718"/>
                  </a:lnTo>
                  <a:lnTo>
                    <a:pt x="601" y="710"/>
                  </a:lnTo>
                  <a:lnTo>
                    <a:pt x="61" y="460"/>
                  </a:lnTo>
                  <a:lnTo>
                    <a:pt x="41" y="447"/>
                  </a:lnTo>
                  <a:lnTo>
                    <a:pt x="23" y="430"/>
                  </a:lnTo>
                  <a:lnTo>
                    <a:pt x="11" y="410"/>
                  </a:lnTo>
                  <a:lnTo>
                    <a:pt x="3" y="387"/>
                  </a:lnTo>
                  <a:lnTo>
                    <a:pt x="0" y="364"/>
                  </a:lnTo>
                  <a:lnTo>
                    <a:pt x="0" y="357"/>
                  </a:lnTo>
                  <a:lnTo>
                    <a:pt x="3" y="332"/>
                  </a:lnTo>
                  <a:lnTo>
                    <a:pt x="11" y="310"/>
                  </a:lnTo>
                  <a:lnTo>
                    <a:pt x="23" y="291"/>
                  </a:lnTo>
                  <a:lnTo>
                    <a:pt x="41" y="274"/>
                  </a:lnTo>
                  <a:lnTo>
                    <a:pt x="61" y="261"/>
                  </a:lnTo>
                  <a:lnTo>
                    <a:pt x="601" y="11"/>
                  </a:lnTo>
                  <a:lnTo>
                    <a:pt x="622" y="3"/>
                  </a:lnTo>
                  <a:lnTo>
                    <a:pt x="6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2" name="Freeform 45">
              <a:extLst>
                <a:ext uri="{FF2B5EF4-FFF2-40B4-BE49-F238E27FC236}">
                  <a16:creationId xmlns:a16="http://schemas.microsoft.com/office/drawing/2014/main" id="{87A49A71-E2BD-421A-BDDC-8899A9126399}"/>
                </a:ext>
              </a:extLst>
            </p:cNvPr>
            <p:cNvSpPr>
              <a:spLocks/>
            </p:cNvSpPr>
            <p:nvPr/>
          </p:nvSpPr>
          <p:spPr bwMode="auto">
            <a:xfrm>
              <a:off x="2173288" y="1689100"/>
              <a:ext cx="450850" cy="1041400"/>
            </a:xfrm>
            <a:custGeom>
              <a:avLst/>
              <a:gdLst>
                <a:gd name="T0" fmla="*/ 461 w 569"/>
                <a:gd name="T1" fmla="*/ 0 h 1313"/>
                <a:gd name="T2" fmla="*/ 464 w 569"/>
                <a:gd name="T3" fmla="*/ 0 h 1313"/>
                <a:gd name="T4" fmla="*/ 483 w 569"/>
                <a:gd name="T5" fmla="*/ 2 h 1313"/>
                <a:gd name="T6" fmla="*/ 502 w 569"/>
                <a:gd name="T7" fmla="*/ 8 h 1313"/>
                <a:gd name="T8" fmla="*/ 520 w 569"/>
                <a:gd name="T9" fmla="*/ 16 h 1313"/>
                <a:gd name="T10" fmla="*/ 535 w 569"/>
                <a:gd name="T11" fmla="*/ 28 h 1313"/>
                <a:gd name="T12" fmla="*/ 548 w 569"/>
                <a:gd name="T13" fmla="*/ 44 h 1313"/>
                <a:gd name="T14" fmla="*/ 558 w 569"/>
                <a:gd name="T15" fmla="*/ 61 h 1313"/>
                <a:gd name="T16" fmla="*/ 565 w 569"/>
                <a:gd name="T17" fmla="*/ 79 h 1313"/>
                <a:gd name="T18" fmla="*/ 569 w 569"/>
                <a:gd name="T19" fmla="*/ 99 h 1313"/>
                <a:gd name="T20" fmla="*/ 568 w 569"/>
                <a:gd name="T21" fmla="*/ 118 h 1313"/>
                <a:gd name="T22" fmla="*/ 564 w 569"/>
                <a:gd name="T23" fmla="*/ 137 h 1313"/>
                <a:gd name="T24" fmla="*/ 207 w 569"/>
                <a:gd name="T25" fmla="*/ 1241 h 1313"/>
                <a:gd name="T26" fmla="*/ 199 w 569"/>
                <a:gd name="T27" fmla="*/ 1261 h 1313"/>
                <a:gd name="T28" fmla="*/ 186 w 569"/>
                <a:gd name="T29" fmla="*/ 1278 h 1313"/>
                <a:gd name="T30" fmla="*/ 169 w 569"/>
                <a:gd name="T31" fmla="*/ 1293 h 1313"/>
                <a:gd name="T32" fmla="*/ 151 w 569"/>
                <a:gd name="T33" fmla="*/ 1304 h 1313"/>
                <a:gd name="T34" fmla="*/ 130 w 569"/>
                <a:gd name="T35" fmla="*/ 1311 h 1313"/>
                <a:gd name="T36" fmla="*/ 107 w 569"/>
                <a:gd name="T37" fmla="*/ 1313 h 1313"/>
                <a:gd name="T38" fmla="*/ 105 w 569"/>
                <a:gd name="T39" fmla="*/ 1313 h 1313"/>
                <a:gd name="T40" fmla="*/ 85 w 569"/>
                <a:gd name="T41" fmla="*/ 1311 h 1313"/>
                <a:gd name="T42" fmla="*/ 67 w 569"/>
                <a:gd name="T43" fmla="*/ 1306 h 1313"/>
                <a:gd name="T44" fmla="*/ 49 w 569"/>
                <a:gd name="T45" fmla="*/ 1297 h 1313"/>
                <a:gd name="T46" fmla="*/ 33 w 569"/>
                <a:gd name="T47" fmla="*/ 1284 h 1313"/>
                <a:gd name="T48" fmla="*/ 20 w 569"/>
                <a:gd name="T49" fmla="*/ 1270 h 1313"/>
                <a:gd name="T50" fmla="*/ 9 w 569"/>
                <a:gd name="T51" fmla="*/ 1253 h 1313"/>
                <a:gd name="T52" fmla="*/ 3 w 569"/>
                <a:gd name="T53" fmla="*/ 1234 h 1313"/>
                <a:gd name="T54" fmla="*/ 0 w 569"/>
                <a:gd name="T55" fmla="*/ 1215 h 1313"/>
                <a:gd name="T56" fmla="*/ 0 w 569"/>
                <a:gd name="T57" fmla="*/ 1196 h 1313"/>
                <a:gd name="T58" fmla="*/ 4 w 569"/>
                <a:gd name="T59" fmla="*/ 1176 h 1313"/>
                <a:gd name="T60" fmla="*/ 361 w 569"/>
                <a:gd name="T61" fmla="*/ 73 h 1313"/>
                <a:gd name="T62" fmla="*/ 370 w 569"/>
                <a:gd name="T63" fmla="*/ 53 h 1313"/>
                <a:gd name="T64" fmla="*/ 382 w 569"/>
                <a:gd name="T65" fmla="*/ 35 h 1313"/>
                <a:gd name="T66" fmla="*/ 399 w 569"/>
                <a:gd name="T67" fmla="*/ 20 h 1313"/>
                <a:gd name="T68" fmla="*/ 418 w 569"/>
                <a:gd name="T69" fmla="*/ 10 h 1313"/>
                <a:gd name="T70" fmla="*/ 438 w 569"/>
                <a:gd name="T71" fmla="*/ 3 h 1313"/>
                <a:gd name="T72" fmla="*/ 461 w 569"/>
                <a:gd name="T73" fmla="*/ 0 h 1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9" h="1313">
                  <a:moveTo>
                    <a:pt x="461" y="0"/>
                  </a:moveTo>
                  <a:lnTo>
                    <a:pt x="464" y="0"/>
                  </a:lnTo>
                  <a:lnTo>
                    <a:pt x="483" y="2"/>
                  </a:lnTo>
                  <a:lnTo>
                    <a:pt x="502" y="8"/>
                  </a:lnTo>
                  <a:lnTo>
                    <a:pt x="520" y="16"/>
                  </a:lnTo>
                  <a:lnTo>
                    <a:pt x="535" y="28"/>
                  </a:lnTo>
                  <a:lnTo>
                    <a:pt x="548" y="44"/>
                  </a:lnTo>
                  <a:lnTo>
                    <a:pt x="558" y="61"/>
                  </a:lnTo>
                  <a:lnTo>
                    <a:pt x="565" y="79"/>
                  </a:lnTo>
                  <a:lnTo>
                    <a:pt x="569" y="99"/>
                  </a:lnTo>
                  <a:lnTo>
                    <a:pt x="568" y="118"/>
                  </a:lnTo>
                  <a:lnTo>
                    <a:pt x="564" y="137"/>
                  </a:lnTo>
                  <a:lnTo>
                    <a:pt x="207" y="1241"/>
                  </a:lnTo>
                  <a:lnTo>
                    <a:pt x="199" y="1261"/>
                  </a:lnTo>
                  <a:lnTo>
                    <a:pt x="186" y="1278"/>
                  </a:lnTo>
                  <a:lnTo>
                    <a:pt x="169" y="1293"/>
                  </a:lnTo>
                  <a:lnTo>
                    <a:pt x="151" y="1304"/>
                  </a:lnTo>
                  <a:lnTo>
                    <a:pt x="130" y="1311"/>
                  </a:lnTo>
                  <a:lnTo>
                    <a:pt x="107" y="1313"/>
                  </a:lnTo>
                  <a:lnTo>
                    <a:pt x="105" y="1313"/>
                  </a:lnTo>
                  <a:lnTo>
                    <a:pt x="85" y="1311"/>
                  </a:lnTo>
                  <a:lnTo>
                    <a:pt x="67" y="1306"/>
                  </a:lnTo>
                  <a:lnTo>
                    <a:pt x="49" y="1297"/>
                  </a:lnTo>
                  <a:lnTo>
                    <a:pt x="33" y="1284"/>
                  </a:lnTo>
                  <a:lnTo>
                    <a:pt x="20" y="1270"/>
                  </a:lnTo>
                  <a:lnTo>
                    <a:pt x="9" y="1253"/>
                  </a:lnTo>
                  <a:lnTo>
                    <a:pt x="3" y="1234"/>
                  </a:lnTo>
                  <a:lnTo>
                    <a:pt x="0" y="1215"/>
                  </a:lnTo>
                  <a:lnTo>
                    <a:pt x="0" y="1196"/>
                  </a:lnTo>
                  <a:lnTo>
                    <a:pt x="4" y="1176"/>
                  </a:lnTo>
                  <a:lnTo>
                    <a:pt x="361" y="73"/>
                  </a:lnTo>
                  <a:lnTo>
                    <a:pt x="370" y="53"/>
                  </a:lnTo>
                  <a:lnTo>
                    <a:pt x="382" y="35"/>
                  </a:lnTo>
                  <a:lnTo>
                    <a:pt x="399" y="20"/>
                  </a:lnTo>
                  <a:lnTo>
                    <a:pt x="418" y="10"/>
                  </a:lnTo>
                  <a:lnTo>
                    <a:pt x="438" y="3"/>
                  </a:lnTo>
                  <a:lnTo>
                    <a:pt x="4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3" name="Freeform 46">
              <a:extLst>
                <a:ext uri="{FF2B5EF4-FFF2-40B4-BE49-F238E27FC236}">
                  <a16:creationId xmlns:a16="http://schemas.microsoft.com/office/drawing/2014/main" id="{7B658B58-0850-415E-9748-DD4803BA56A0}"/>
                </a:ext>
              </a:extLst>
            </p:cNvPr>
            <p:cNvSpPr>
              <a:spLocks/>
            </p:cNvSpPr>
            <p:nvPr/>
          </p:nvSpPr>
          <p:spPr bwMode="auto">
            <a:xfrm>
              <a:off x="2611438" y="1927225"/>
              <a:ext cx="595313" cy="571500"/>
            </a:xfrm>
            <a:custGeom>
              <a:avLst/>
              <a:gdLst>
                <a:gd name="T0" fmla="*/ 105 w 750"/>
                <a:gd name="T1" fmla="*/ 0 h 721"/>
                <a:gd name="T2" fmla="*/ 128 w 750"/>
                <a:gd name="T3" fmla="*/ 3 h 721"/>
                <a:gd name="T4" fmla="*/ 149 w 750"/>
                <a:gd name="T5" fmla="*/ 11 h 721"/>
                <a:gd name="T6" fmla="*/ 690 w 750"/>
                <a:gd name="T7" fmla="*/ 261 h 721"/>
                <a:gd name="T8" fmla="*/ 710 w 750"/>
                <a:gd name="T9" fmla="*/ 274 h 721"/>
                <a:gd name="T10" fmla="*/ 727 w 750"/>
                <a:gd name="T11" fmla="*/ 291 h 721"/>
                <a:gd name="T12" fmla="*/ 740 w 750"/>
                <a:gd name="T13" fmla="*/ 310 h 721"/>
                <a:gd name="T14" fmla="*/ 747 w 750"/>
                <a:gd name="T15" fmla="*/ 332 h 721"/>
                <a:gd name="T16" fmla="*/ 750 w 750"/>
                <a:gd name="T17" fmla="*/ 357 h 721"/>
                <a:gd name="T18" fmla="*/ 750 w 750"/>
                <a:gd name="T19" fmla="*/ 364 h 721"/>
                <a:gd name="T20" fmla="*/ 747 w 750"/>
                <a:gd name="T21" fmla="*/ 389 h 721"/>
                <a:gd name="T22" fmla="*/ 740 w 750"/>
                <a:gd name="T23" fmla="*/ 410 h 721"/>
                <a:gd name="T24" fmla="*/ 727 w 750"/>
                <a:gd name="T25" fmla="*/ 430 h 721"/>
                <a:gd name="T26" fmla="*/ 710 w 750"/>
                <a:gd name="T27" fmla="*/ 447 h 721"/>
                <a:gd name="T28" fmla="*/ 690 w 750"/>
                <a:gd name="T29" fmla="*/ 460 h 721"/>
                <a:gd name="T30" fmla="*/ 149 w 750"/>
                <a:gd name="T31" fmla="*/ 710 h 721"/>
                <a:gd name="T32" fmla="*/ 128 w 750"/>
                <a:gd name="T33" fmla="*/ 718 h 721"/>
                <a:gd name="T34" fmla="*/ 105 w 750"/>
                <a:gd name="T35" fmla="*/ 721 h 721"/>
                <a:gd name="T36" fmla="*/ 85 w 750"/>
                <a:gd name="T37" fmla="*/ 719 h 721"/>
                <a:gd name="T38" fmla="*/ 67 w 750"/>
                <a:gd name="T39" fmla="*/ 712 h 721"/>
                <a:gd name="T40" fmla="*/ 48 w 750"/>
                <a:gd name="T41" fmla="*/ 704 h 721"/>
                <a:gd name="T42" fmla="*/ 32 w 750"/>
                <a:gd name="T43" fmla="*/ 691 h 721"/>
                <a:gd name="T44" fmla="*/ 19 w 750"/>
                <a:gd name="T45" fmla="*/ 675 h 721"/>
                <a:gd name="T46" fmla="*/ 9 w 750"/>
                <a:gd name="T47" fmla="*/ 656 h 721"/>
                <a:gd name="T48" fmla="*/ 2 w 750"/>
                <a:gd name="T49" fmla="*/ 636 h 721"/>
                <a:gd name="T50" fmla="*/ 0 w 750"/>
                <a:gd name="T51" fmla="*/ 616 h 721"/>
                <a:gd name="T52" fmla="*/ 0 w 750"/>
                <a:gd name="T53" fmla="*/ 613 h 721"/>
                <a:gd name="T54" fmla="*/ 2 w 750"/>
                <a:gd name="T55" fmla="*/ 589 h 721"/>
                <a:gd name="T56" fmla="*/ 11 w 750"/>
                <a:gd name="T57" fmla="*/ 567 h 721"/>
                <a:gd name="T58" fmla="*/ 24 w 750"/>
                <a:gd name="T59" fmla="*/ 546 h 721"/>
                <a:gd name="T60" fmla="*/ 40 w 750"/>
                <a:gd name="T61" fmla="*/ 530 h 721"/>
                <a:gd name="T62" fmla="*/ 60 w 750"/>
                <a:gd name="T63" fmla="*/ 518 h 721"/>
                <a:gd name="T64" fmla="*/ 399 w 750"/>
                <a:gd name="T65" fmla="*/ 360 h 721"/>
                <a:gd name="T66" fmla="*/ 60 w 750"/>
                <a:gd name="T67" fmla="*/ 203 h 721"/>
                <a:gd name="T68" fmla="*/ 40 w 750"/>
                <a:gd name="T69" fmla="*/ 191 h 721"/>
                <a:gd name="T70" fmla="*/ 24 w 750"/>
                <a:gd name="T71" fmla="*/ 175 h 721"/>
                <a:gd name="T72" fmla="*/ 11 w 750"/>
                <a:gd name="T73" fmla="*/ 154 h 721"/>
                <a:gd name="T74" fmla="*/ 2 w 750"/>
                <a:gd name="T75" fmla="*/ 132 h 721"/>
                <a:gd name="T76" fmla="*/ 0 w 750"/>
                <a:gd name="T77" fmla="*/ 108 h 721"/>
                <a:gd name="T78" fmla="*/ 0 w 750"/>
                <a:gd name="T79" fmla="*/ 105 h 721"/>
                <a:gd name="T80" fmla="*/ 2 w 750"/>
                <a:gd name="T81" fmla="*/ 84 h 721"/>
                <a:gd name="T82" fmla="*/ 9 w 750"/>
                <a:gd name="T83" fmla="*/ 65 h 721"/>
                <a:gd name="T84" fmla="*/ 19 w 750"/>
                <a:gd name="T85" fmla="*/ 46 h 721"/>
                <a:gd name="T86" fmla="*/ 32 w 750"/>
                <a:gd name="T87" fmla="*/ 30 h 721"/>
                <a:gd name="T88" fmla="*/ 48 w 750"/>
                <a:gd name="T89" fmla="*/ 17 h 721"/>
                <a:gd name="T90" fmla="*/ 67 w 750"/>
                <a:gd name="T91" fmla="*/ 8 h 721"/>
                <a:gd name="T92" fmla="*/ 85 w 750"/>
                <a:gd name="T93" fmla="*/ 2 h 721"/>
                <a:gd name="T94" fmla="*/ 105 w 750"/>
                <a:gd name="T95" fmla="*/ 0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50" h="721">
                  <a:moveTo>
                    <a:pt x="105" y="0"/>
                  </a:moveTo>
                  <a:lnTo>
                    <a:pt x="128" y="3"/>
                  </a:lnTo>
                  <a:lnTo>
                    <a:pt x="149" y="11"/>
                  </a:lnTo>
                  <a:lnTo>
                    <a:pt x="690" y="261"/>
                  </a:lnTo>
                  <a:lnTo>
                    <a:pt x="710" y="274"/>
                  </a:lnTo>
                  <a:lnTo>
                    <a:pt x="727" y="291"/>
                  </a:lnTo>
                  <a:lnTo>
                    <a:pt x="740" y="310"/>
                  </a:lnTo>
                  <a:lnTo>
                    <a:pt x="747" y="332"/>
                  </a:lnTo>
                  <a:lnTo>
                    <a:pt x="750" y="357"/>
                  </a:lnTo>
                  <a:lnTo>
                    <a:pt x="750" y="364"/>
                  </a:lnTo>
                  <a:lnTo>
                    <a:pt x="747" y="389"/>
                  </a:lnTo>
                  <a:lnTo>
                    <a:pt x="740" y="410"/>
                  </a:lnTo>
                  <a:lnTo>
                    <a:pt x="727" y="430"/>
                  </a:lnTo>
                  <a:lnTo>
                    <a:pt x="710" y="447"/>
                  </a:lnTo>
                  <a:lnTo>
                    <a:pt x="690" y="460"/>
                  </a:lnTo>
                  <a:lnTo>
                    <a:pt x="149" y="710"/>
                  </a:lnTo>
                  <a:lnTo>
                    <a:pt x="128" y="718"/>
                  </a:lnTo>
                  <a:lnTo>
                    <a:pt x="105" y="721"/>
                  </a:lnTo>
                  <a:lnTo>
                    <a:pt x="85" y="719"/>
                  </a:lnTo>
                  <a:lnTo>
                    <a:pt x="67" y="712"/>
                  </a:lnTo>
                  <a:lnTo>
                    <a:pt x="48" y="704"/>
                  </a:lnTo>
                  <a:lnTo>
                    <a:pt x="32" y="691"/>
                  </a:lnTo>
                  <a:lnTo>
                    <a:pt x="19" y="675"/>
                  </a:lnTo>
                  <a:lnTo>
                    <a:pt x="9" y="656"/>
                  </a:lnTo>
                  <a:lnTo>
                    <a:pt x="2" y="636"/>
                  </a:lnTo>
                  <a:lnTo>
                    <a:pt x="0" y="616"/>
                  </a:lnTo>
                  <a:lnTo>
                    <a:pt x="0" y="613"/>
                  </a:lnTo>
                  <a:lnTo>
                    <a:pt x="2" y="589"/>
                  </a:lnTo>
                  <a:lnTo>
                    <a:pt x="11" y="567"/>
                  </a:lnTo>
                  <a:lnTo>
                    <a:pt x="24" y="546"/>
                  </a:lnTo>
                  <a:lnTo>
                    <a:pt x="40" y="530"/>
                  </a:lnTo>
                  <a:lnTo>
                    <a:pt x="60" y="518"/>
                  </a:lnTo>
                  <a:lnTo>
                    <a:pt x="399" y="360"/>
                  </a:lnTo>
                  <a:lnTo>
                    <a:pt x="60" y="203"/>
                  </a:lnTo>
                  <a:lnTo>
                    <a:pt x="40" y="191"/>
                  </a:lnTo>
                  <a:lnTo>
                    <a:pt x="24" y="175"/>
                  </a:lnTo>
                  <a:lnTo>
                    <a:pt x="11" y="154"/>
                  </a:lnTo>
                  <a:lnTo>
                    <a:pt x="2" y="132"/>
                  </a:lnTo>
                  <a:lnTo>
                    <a:pt x="0" y="108"/>
                  </a:lnTo>
                  <a:lnTo>
                    <a:pt x="0" y="105"/>
                  </a:lnTo>
                  <a:lnTo>
                    <a:pt x="2" y="84"/>
                  </a:lnTo>
                  <a:lnTo>
                    <a:pt x="9" y="65"/>
                  </a:lnTo>
                  <a:lnTo>
                    <a:pt x="19" y="46"/>
                  </a:lnTo>
                  <a:lnTo>
                    <a:pt x="32" y="30"/>
                  </a:lnTo>
                  <a:lnTo>
                    <a:pt x="48" y="17"/>
                  </a:lnTo>
                  <a:lnTo>
                    <a:pt x="67" y="8"/>
                  </a:lnTo>
                  <a:lnTo>
                    <a:pt x="85" y="2"/>
                  </a:lnTo>
                  <a:lnTo>
                    <a:pt x="10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sp>
        <p:nvSpPr>
          <p:cNvPr id="8" name="TextBox 7">
            <a:extLst>
              <a:ext uri="{FF2B5EF4-FFF2-40B4-BE49-F238E27FC236}">
                <a16:creationId xmlns:a16="http://schemas.microsoft.com/office/drawing/2014/main" id="{20D46ACD-024B-440A-9248-6B774B06F862}"/>
              </a:ext>
            </a:extLst>
          </p:cNvPr>
          <p:cNvSpPr txBox="1"/>
          <p:nvPr/>
        </p:nvSpPr>
        <p:spPr>
          <a:xfrm>
            <a:off x="2133600" y="5287715"/>
            <a:ext cx="1943100" cy="646331"/>
          </a:xfrm>
          <a:prstGeom prst="rect">
            <a:avLst/>
          </a:prstGeom>
          <a:noFill/>
        </p:spPr>
        <p:txBody>
          <a:bodyPr wrap="square" rtlCol="0">
            <a:spAutoFit/>
          </a:bodyPr>
          <a:lstStyle/>
          <a:p>
            <a:r>
              <a:rPr lang="en-US" dirty="0"/>
              <a:t>Exercise code:</a:t>
            </a:r>
          </a:p>
          <a:p>
            <a:r>
              <a:rPr lang="en-US" dirty="0"/>
              <a:t>- </a:t>
            </a:r>
          </a:p>
        </p:txBody>
      </p:sp>
    </p:spTree>
    <p:extLst>
      <p:ext uri="{BB962C8B-B14F-4D97-AF65-F5344CB8AC3E}">
        <p14:creationId xmlns:p14="http://schemas.microsoft.com/office/powerpoint/2010/main" val="1646426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Layouts in SAP UI5</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1754326"/>
          </a:xfrm>
          <a:prstGeom prst="rect">
            <a:avLst/>
          </a:prstGeom>
          <a:noFill/>
        </p:spPr>
        <p:txBody>
          <a:bodyPr wrap="square" rtlCol="0">
            <a:spAutoFit/>
          </a:bodyPr>
          <a:lstStyle/>
          <a:p>
            <a:r>
              <a:rPr lang="en-US" b="1" dirty="0"/>
              <a:t>Vertical Layout and Horizontal Layout</a:t>
            </a:r>
          </a:p>
          <a:p>
            <a:pPr marL="285750" indent="-285750" algn="just">
              <a:buFont typeface="Arial" panose="020B0604020202020204" pitchFamily="34" charset="0"/>
              <a:buChar char="•"/>
            </a:pPr>
            <a:r>
              <a:rPr lang="en-US" b="0" i="0" dirty="0">
                <a:effectLst/>
              </a:rPr>
              <a:t>Simple way to align multiple controls vertically or horizontally.</a:t>
            </a:r>
          </a:p>
          <a:p>
            <a:pPr marL="285750" indent="-285750" algn="just">
              <a:buFont typeface="Arial" panose="020B0604020202020204" pitchFamily="34" charset="0"/>
              <a:buChar char="•"/>
            </a:pPr>
            <a:r>
              <a:rPr lang="en-US" b="0" i="0" dirty="0">
                <a:effectLst/>
              </a:rPr>
              <a:t>Content controls within the layout.</a:t>
            </a:r>
          </a:p>
          <a:p>
            <a:pPr marL="285750" indent="-285750" algn="just">
              <a:buFont typeface="Arial" panose="020B0604020202020204" pitchFamily="34" charset="0"/>
              <a:buChar char="•"/>
            </a:pPr>
            <a:r>
              <a:rPr lang="en-US" b="0" i="0" dirty="0">
                <a:effectLst/>
              </a:rPr>
              <a:t>All controls inside are not enabled automatically.</a:t>
            </a:r>
          </a:p>
          <a:p>
            <a:pPr marL="285750" indent="-285750" algn="just">
              <a:buFont typeface="Arial" panose="020B0604020202020204" pitchFamily="34" charset="0"/>
              <a:buChar char="•"/>
            </a:pPr>
            <a:r>
              <a:rPr lang="en-US" b="0" i="0" dirty="0">
                <a:effectLst/>
              </a:rPr>
              <a:t>Content width is used as default width.</a:t>
            </a:r>
          </a:p>
          <a:p>
            <a:pPr marL="285750" indent="-285750" algn="just">
              <a:buFont typeface="Arial" panose="020B0604020202020204" pitchFamily="34" charset="0"/>
              <a:buChar char="•"/>
            </a:pPr>
            <a:r>
              <a:rPr lang="en-US" b="0" i="0" dirty="0">
                <a:effectLst/>
              </a:rPr>
              <a:t>There is no default scrolling inside the layouts.</a:t>
            </a:r>
          </a:p>
        </p:txBody>
      </p:sp>
      <p:sp>
        <p:nvSpPr>
          <p:cNvPr id="5" name="Rectangle 4">
            <a:extLst>
              <a:ext uri="{FF2B5EF4-FFF2-40B4-BE49-F238E27FC236}">
                <a16:creationId xmlns:a16="http://schemas.microsoft.com/office/drawing/2014/main" id="{0654CE6D-A373-463E-960B-1E225A79082B}"/>
              </a:ext>
            </a:extLst>
          </p:cNvPr>
          <p:cNvSpPr/>
          <p:nvPr/>
        </p:nvSpPr>
        <p:spPr>
          <a:xfrm>
            <a:off x="947736" y="3067050"/>
            <a:ext cx="3876675" cy="280035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586CD58-2D24-4F20-B8AA-0D097DEF5891}"/>
              </a:ext>
            </a:extLst>
          </p:cNvPr>
          <p:cNvSpPr/>
          <p:nvPr/>
        </p:nvSpPr>
        <p:spPr>
          <a:xfrm>
            <a:off x="1133475" y="3429000"/>
            <a:ext cx="3476625" cy="37147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Field 1</a:t>
            </a:r>
          </a:p>
        </p:txBody>
      </p:sp>
      <p:sp>
        <p:nvSpPr>
          <p:cNvPr id="8" name="Rectangle 7">
            <a:extLst>
              <a:ext uri="{FF2B5EF4-FFF2-40B4-BE49-F238E27FC236}">
                <a16:creationId xmlns:a16="http://schemas.microsoft.com/office/drawing/2014/main" id="{7BBB42DA-8513-4285-8CD4-CC49371077D5}"/>
              </a:ext>
            </a:extLst>
          </p:cNvPr>
          <p:cNvSpPr/>
          <p:nvPr/>
        </p:nvSpPr>
        <p:spPr>
          <a:xfrm>
            <a:off x="1147762" y="4013453"/>
            <a:ext cx="3476625" cy="37147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Field 1</a:t>
            </a:r>
          </a:p>
        </p:txBody>
      </p:sp>
      <p:sp>
        <p:nvSpPr>
          <p:cNvPr id="9" name="Rectangle 8">
            <a:extLst>
              <a:ext uri="{FF2B5EF4-FFF2-40B4-BE49-F238E27FC236}">
                <a16:creationId xmlns:a16="http://schemas.microsoft.com/office/drawing/2014/main" id="{557F28DC-AE31-4956-8A7D-7106DD19FACE}"/>
              </a:ext>
            </a:extLst>
          </p:cNvPr>
          <p:cNvSpPr/>
          <p:nvPr/>
        </p:nvSpPr>
        <p:spPr>
          <a:xfrm>
            <a:off x="1147762" y="4602668"/>
            <a:ext cx="3462338" cy="37147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Field 1</a:t>
            </a:r>
          </a:p>
        </p:txBody>
      </p:sp>
      <p:sp>
        <p:nvSpPr>
          <p:cNvPr id="10" name="Rectangle 9">
            <a:extLst>
              <a:ext uri="{FF2B5EF4-FFF2-40B4-BE49-F238E27FC236}">
                <a16:creationId xmlns:a16="http://schemas.microsoft.com/office/drawing/2014/main" id="{2435639C-911F-44E3-8DD3-7CF97D0E637E}"/>
              </a:ext>
            </a:extLst>
          </p:cNvPr>
          <p:cNvSpPr/>
          <p:nvPr/>
        </p:nvSpPr>
        <p:spPr>
          <a:xfrm>
            <a:off x="1147762" y="5191883"/>
            <a:ext cx="3462338" cy="37147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rPr>
              <a:t>Field 1</a:t>
            </a:r>
          </a:p>
        </p:txBody>
      </p:sp>
      <p:sp>
        <p:nvSpPr>
          <p:cNvPr id="11" name="TextBox 10">
            <a:extLst>
              <a:ext uri="{FF2B5EF4-FFF2-40B4-BE49-F238E27FC236}">
                <a16:creationId xmlns:a16="http://schemas.microsoft.com/office/drawing/2014/main" id="{2974CCD9-0931-45EE-913D-A031038E9397}"/>
              </a:ext>
            </a:extLst>
          </p:cNvPr>
          <p:cNvSpPr txBox="1"/>
          <p:nvPr/>
        </p:nvSpPr>
        <p:spPr>
          <a:xfrm>
            <a:off x="2076451" y="5911071"/>
            <a:ext cx="1695450" cy="369332"/>
          </a:xfrm>
          <a:prstGeom prst="rect">
            <a:avLst/>
          </a:prstGeom>
          <a:noFill/>
        </p:spPr>
        <p:txBody>
          <a:bodyPr wrap="square" rtlCol="0">
            <a:spAutoFit/>
          </a:bodyPr>
          <a:lstStyle/>
          <a:p>
            <a:r>
              <a:rPr lang="en-US" dirty="0"/>
              <a:t>Vertical Layout</a:t>
            </a:r>
          </a:p>
        </p:txBody>
      </p:sp>
      <p:grpSp>
        <p:nvGrpSpPr>
          <p:cNvPr id="18" name="Group 17">
            <a:extLst>
              <a:ext uri="{FF2B5EF4-FFF2-40B4-BE49-F238E27FC236}">
                <a16:creationId xmlns:a16="http://schemas.microsoft.com/office/drawing/2014/main" id="{CC1A1BD7-D74B-45E4-99F5-0AFE96504A15}"/>
              </a:ext>
            </a:extLst>
          </p:cNvPr>
          <p:cNvGrpSpPr/>
          <p:nvPr/>
        </p:nvGrpSpPr>
        <p:grpSpPr>
          <a:xfrm>
            <a:off x="5922906" y="3439764"/>
            <a:ext cx="5457772" cy="1754326"/>
            <a:chOff x="6096000" y="2846988"/>
            <a:chExt cx="5457772" cy="1754326"/>
          </a:xfrm>
        </p:grpSpPr>
        <p:sp>
          <p:nvSpPr>
            <p:cNvPr id="12" name="Rectangle 11">
              <a:extLst>
                <a:ext uri="{FF2B5EF4-FFF2-40B4-BE49-F238E27FC236}">
                  <a16:creationId xmlns:a16="http://schemas.microsoft.com/office/drawing/2014/main" id="{F1810FF5-E403-44D8-B670-59BA45C0AF91}"/>
                </a:ext>
              </a:extLst>
            </p:cNvPr>
            <p:cNvSpPr/>
            <p:nvPr/>
          </p:nvSpPr>
          <p:spPr>
            <a:xfrm>
              <a:off x="6096000" y="2846988"/>
              <a:ext cx="5457772" cy="1754326"/>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E105C6E-539F-4850-A1D0-B3AC284E494C}"/>
                </a:ext>
              </a:extLst>
            </p:cNvPr>
            <p:cNvSpPr/>
            <p:nvPr/>
          </p:nvSpPr>
          <p:spPr>
            <a:xfrm>
              <a:off x="6248400" y="3428999"/>
              <a:ext cx="1562100" cy="37147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85000"/>
                      <a:lumOff val="15000"/>
                    </a:schemeClr>
                  </a:solidFill>
                </a:rPr>
                <a:t>Field 1</a:t>
              </a:r>
            </a:p>
          </p:txBody>
        </p:sp>
        <p:sp>
          <p:nvSpPr>
            <p:cNvPr id="16" name="Rectangle 15">
              <a:extLst>
                <a:ext uri="{FF2B5EF4-FFF2-40B4-BE49-F238E27FC236}">
                  <a16:creationId xmlns:a16="http://schemas.microsoft.com/office/drawing/2014/main" id="{99728204-857A-4ABB-A411-BBD151855A5A}"/>
                </a:ext>
              </a:extLst>
            </p:cNvPr>
            <p:cNvSpPr/>
            <p:nvPr/>
          </p:nvSpPr>
          <p:spPr>
            <a:xfrm>
              <a:off x="8043836" y="3428998"/>
              <a:ext cx="1562100" cy="37147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85000"/>
                      <a:lumOff val="15000"/>
                    </a:schemeClr>
                  </a:solidFill>
                </a:rPr>
                <a:t>Field 1</a:t>
              </a:r>
            </a:p>
          </p:txBody>
        </p:sp>
        <p:sp>
          <p:nvSpPr>
            <p:cNvPr id="17" name="Rectangle 16">
              <a:extLst>
                <a:ext uri="{FF2B5EF4-FFF2-40B4-BE49-F238E27FC236}">
                  <a16:creationId xmlns:a16="http://schemas.microsoft.com/office/drawing/2014/main" id="{E46A5349-9E0C-4B94-A0AA-EF21C4AEFAE3}"/>
                </a:ext>
              </a:extLst>
            </p:cNvPr>
            <p:cNvSpPr/>
            <p:nvPr/>
          </p:nvSpPr>
          <p:spPr>
            <a:xfrm>
              <a:off x="9758336" y="3428997"/>
              <a:ext cx="1562100" cy="37147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85000"/>
                      <a:lumOff val="15000"/>
                    </a:schemeClr>
                  </a:solidFill>
                </a:rPr>
                <a:t>Field 1</a:t>
              </a:r>
            </a:p>
          </p:txBody>
        </p:sp>
      </p:grpSp>
      <p:sp>
        <p:nvSpPr>
          <p:cNvPr id="19" name="TextBox 18">
            <a:extLst>
              <a:ext uri="{FF2B5EF4-FFF2-40B4-BE49-F238E27FC236}">
                <a16:creationId xmlns:a16="http://schemas.microsoft.com/office/drawing/2014/main" id="{982180C5-7D2E-4BCF-BCC1-59C4C3E93422}"/>
              </a:ext>
            </a:extLst>
          </p:cNvPr>
          <p:cNvSpPr txBox="1"/>
          <p:nvPr/>
        </p:nvSpPr>
        <p:spPr>
          <a:xfrm>
            <a:off x="7870742" y="5264930"/>
            <a:ext cx="2252313" cy="371475"/>
          </a:xfrm>
          <a:prstGeom prst="rect">
            <a:avLst/>
          </a:prstGeom>
          <a:noFill/>
        </p:spPr>
        <p:txBody>
          <a:bodyPr wrap="square" rtlCol="0">
            <a:spAutoFit/>
          </a:bodyPr>
          <a:lstStyle/>
          <a:p>
            <a:r>
              <a:rPr lang="en-US" dirty="0"/>
              <a:t>Horizontal Layout</a:t>
            </a:r>
          </a:p>
        </p:txBody>
      </p:sp>
    </p:spTree>
    <p:extLst>
      <p:ext uri="{BB962C8B-B14F-4D97-AF65-F5344CB8AC3E}">
        <p14:creationId xmlns:p14="http://schemas.microsoft.com/office/powerpoint/2010/main" val="4022003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Title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Content</a:t>
            </a:r>
          </a:p>
        </p:txBody>
      </p:sp>
      <p:sp>
        <p:nvSpPr>
          <p:cNvPr id="5" name="TextBox 4">
            <a:extLst>
              <a:ext uri="{FF2B5EF4-FFF2-40B4-BE49-F238E27FC236}">
                <a16:creationId xmlns:a16="http://schemas.microsoft.com/office/drawing/2014/main" id="{C6C48995-3CCF-42BA-A639-5D5F6EEE3D9B}"/>
              </a:ext>
            </a:extLst>
          </p:cNvPr>
          <p:cNvSpPr txBox="1"/>
          <p:nvPr/>
        </p:nvSpPr>
        <p:spPr>
          <a:xfrm>
            <a:off x="7324725" y="3686175"/>
            <a:ext cx="4629150" cy="1754326"/>
          </a:xfrm>
          <a:prstGeom prst="rect">
            <a:avLst/>
          </a:prstGeom>
          <a:noFill/>
        </p:spPr>
        <p:txBody>
          <a:bodyPr wrap="square" rtlCol="0">
            <a:spAutoFit/>
          </a:bodyPr>
          <a:lstStyle/>
          <a:p>
            <a:pPr marL="342900" indent="-342900">
              <a:buAutoNum type="arabicPeriod"/>
            </a:pPr>
            <a:r>
              <a:rPr lang="en-US" dirty="0">
                <a:hlinkClick r:id="rId3"/>
              </a:rPr>
              <a:t>https://experience.sap.com/fiori-design-web/flexible-column-layout/</a:t>
            </a:r>
            <a:endParaRPr lang="en-US" dirty="0"/>
          </a:p>
          <a:p>
            <a:pPr marL="342900" indent="-342900">
              <a:buAutoNum type="arabicPeriod"/>
            </a:pPr>
            <a:r>
              <a:rPr lang="en-US" dirty="0">
                <a:hlinkClick r:id="rId4"/>
              </a:rPr>
              <a:t>https://experience.sap.com/fiori-design-web/floorplan-overview/</a:t>
            </a:r>
            <a:endParaRPr lang="en-US" dirty="0"/>
          </a:p>
          <a:p>
            <a:pPr marL="342900" indent="-342900">
              <a:buAutoNum type="arabicPeriod"/>
            </a:pPr>
            <a:r>
              <a:rPr lang="en-US" dirty="0">
                <a:hlinkClick r:id="rId5"/>
              </a:rPr>
              <a:t>http://sapui5starter.blogspot.com/2018/03/various-layouts-in-sapui5.html</a:t>
            </a:r>
            <a:endParaRPr lang="en-US" dirty="0"/>
          </a:p>
        </p:txBody>
      </p:sp>
    </p:spTree>
    <p:extLst>
      <p:ext uri="{BB962C8B-B14F-4D97-AF65-F5344CB8AC3E}">
        <p14:creationId xmlns:p14="http://schemas.microsoft.com/office/powerpoint/2010/main" val="2329968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Title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Content</a:t>
            </a:r>
          </a:p>
        </p:txBody>
      </p:sp>
    </p:spTree>
    <p:extLst>
      <p:ext uri="{BB962C8B-B14F-4D97-AF65-F5344CB8AC3E}">
        <p14:creationId xmlns:p14="http://schemas.microsoft.com/office/powerpoint/2010/main" val="4274509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Title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Content</a:t>
            </a:r>
          </a:p>
        </p:txBody>
      </p:sp>
    </p:spTree>
    <p:extLst>
      <p:ext uri="{BB962C8B-B14F-4D97-AF65-F5344CB8AC3E}">
        <p14:creationId xmlns:p14="http://schemas.microsoft.com/office/powerpoint/2010/main" val="763015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Title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Content</a:t>
            </a:r>
          </a:p>
        </p:txBody>
      </p:sp>
    </p:spTree>
    <p:extLst>
      <p:ext uri="{BB962C8B-B14F-4D97-AF65-F5344CB8AC3E}">
        <p14:creationId xmlns:p14="http://schemas.microsoft.com/office/powerpoint/2010/main" val="31835634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Title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Content</a:t>
            </a:r>
          </a:p>
        </p:txBody>
      </p:sp>
    </p:spTree>
    <p:extLst>
      <p:ext uri="{BB962C8B-B14F-4D97-AF65-F5344CB8AC3E}">
        <p14:creationId xmlns:p14="http://schemas.microsoft.com/office/powerpoint/2010/main" val="26867209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Title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Content</a:t>
            </a:r>
          </a:p>
        </p:txBody>
      </p:sp>
    </p:spTree>
    <p:extLst>
      <p:ext uri="{BB962C8B-B14F-4D97-AF65-F5344CB8AC3E}">
        <p14:creationId xmlns:p14="http://schemas.microsoft.com/office/powerpoint/2010/main" val="4281279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vent management. performance efficiency, time optimization, reminder. task and project deadline flat design element. appointment date reminding. Free Vector">
            <a:extLst>
              <a:ext uri="{FF2B5EF4-FFF2-40B4-BE49-F238E27FC236}">
                <a16:creationId xmlns:a16="http://schemas.microsoft.com/office/drawing/2014/main" id="{E00A30C1-DE9E-41BC-8534-F57620FA5B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5320" y="719780"/>
            <a:ext cx="5353730" cy="53537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black"/>
                </a:solidFill>
                <a:effectLst/>
                <a:uLnTx/>
                <a:uFillTx/>
                <a:latin typeface="Cooper Black" panose="0208090404030B020404" pitchFamily="18" charset="0"/>
              </a:rPr>
              <a:t>Agenda – Day 3</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1E8BD2BC-59B0-4D30-97AE-9B4A2D8F7B41}"/>
              </a:ext>
            </a:extLst>
          </p:cNvPr>
          <p:cNvSpPr txBox="1"/>
          <p:nvPr/>
        </p:nvSpPr>
        <p:spPr>
          <a:xfrm>
            <a:off x="1076325" y="1269836"/>
            <a:ext cx="38481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Binding in SAP UI5</a:t>
            </a:r>
          </a:p>
          <a:p>
            <a:pPr marL="285750" indent="-285750">
              <a:buFont typeface="Arial" panose="020B0604020202020204" pitchFamily="34" charset="0"/>
              <a:buChar char="•"/>
            </a:pPr>
            <a:r>
              <a:rPr lang="en-US" dirty="0"/>
              <a:t>Expression Binding</a:t>
            </a:r>
          </a:p>
          <a:p>
            <a:pPr marL="285750" indent="-285750">
              <a:buFont typeface="Arial" panose="020B0604020202020204" pitchFamily="34" charset="0"/>
              <a:buChar char="•"/>
            </a:pPr>
            <a:r>
              <a:rPr lang="en-US" dirty="0"/>
              <a:t>Binding Modes</a:t>
            </a:r>
          </a:p>
          <a:p>
            <a:pPr marL="285750" indent="-285750">
              <a:buFont typeface="Arial" panose="020B0604020202020204" pitchFamily="34" charset="0"/>
              <a:buChar char="•"/>
            </a:pPr>
            <a:r>
              <a:rPr lang="en-US" dirty="0"/>
              <a:t>Aggregation Binding</a:t>
            </a:r>
          </a:p>
          <a:p>
            <a:pPr marL="285750" indent="-285750">
              <a:buFont typeface="Arial" panose="020B0604020202020204" pitchFamily="34" charset="0"/>
              <a:buChar char="•"/>
            </a:pPr>
            <a:r>
              <a:rPr lang="en-US" dirty="0"/>
              <a:t>Element Binding</a:t>
            </a:r>
          </a:p>
          <a:p>
            <a:pPr marL="285750" indent="-285750">
              <a:buFont typeface="Arial" panose="020B0604020202020204" pitchFamily="34" charset="0"/>
              <a:buChar char="•"/>
            </a:pPr>
            <a:r>
              <a:rPr lang="en-US" dirty="0"/>
              <a:t>Resource Model</a:t>
            </a:r>
          </a:p>
        </p:txBody>
      </p:sp>
      <p:sp>
        <p:nvSpPr>
          <p:cNvPr id="5" name="TextBox 4">
            <a:extLst>
              <a:ext uri="{FF2B5EF4-FFF2-40B4-BE49-F238E27FC236}">
                <a16:creationId xmlns:a16="http://schemas.microsoft.com/office/drawing/2014/main" id="{2181DA40-EB87-4A9E-A378-F475AFDB183C}"/>
              </a:ext>
            </a:extLst>
          </p:cNvPr>
          <p:cNvSpPr txBox="1"/>
          <p:nvPr/>
        </p:nvSpPr>
        <p:spPr>
          <a:xfrm>
            <a:off x="261764" y="3238500"/>
            <a:ext cx="2238375" cy="381000"/>
          </a:xfrm>
          <a:prstGeom prst="rect">
            <a:avLst/>
          </a:prstGeom>
          <a:noFill/>
        </p:spPr>
        <p:txBody>
          <a:bodyPr wrap="square" rtlCol="0">
            <a:spAutoFit/>
          </a:bodyPr>
          <a:lstStyle/>
          <a:p>
            <a:r>
              <a:rPr lang="en-US" dirty="0"/>
              <a:t>--Break--</a:t>
            </a:r>
          </a:p>
        </p:txBody>
      </p:sp>
      <p:sp>
        <p:nvSpPr>
          <p:cNvPr id="10" name="TextBox 9">
            <a:extLst>
              <a:ext uri="{FF2B5EF4-FFF2-40B4-BE49-F238E27FC236}">
                <a16:creationId xmlns:a16="http://schemas.microsoft.com/office/drawing/2014/main" id="{035F5030-D26D-459D-8F5D-DFF4BC98E02A}"/>
              </a:ext>
            </a:extLst>
          </p:cNvPr>
          <p:cNvSpPr txBox="1"/>
          <p:nvPr/>
        </p:nvSpPr>
        <p:spPr>
          <a:xfrm>
            <a:off x="1076325" y="3833838"/>
            <a:ext cx="3848100" cy="369332"/>
          </a:xfrm>
          <a:prstGeom prst="rect">
            <a:avLst/>
          </a:prstGeom>
          <a:noFill/>
        </p:spPr>
        <p:txBody>
          <a:bodyPr wrap="square" rtlCol="0">
            <a:spAutoFit/>
          </a:bodyPr>
          <a:lstStyle/>
          <a:p>
            <a:pPr marL="285750" indent="-285750">
              <a:buFont typeface="Arial" panose="020B0604020202020204" pitchFamily="34" charset="0"/>
              <a:buChar char="•"/>
            </a:pPr>
            <a:r>
              <a:rPr lang="en-US" dirty="0"/>
              <a:t>Formatter in SAP UI5</a:t>
            </a:r>
          </a:p>
        </p:txBody>
      </p:sp>
    </p:spTree>
    <p:extLst>
      <p:ext uri="{BB962C8B-B14F-4D97-AF65-F5344CB8AC3E}">
        <p14:creationId xmlns:p14="http://schemas.microsoft.com/office/powerpoint/2010/main" val="2321857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Title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Content</a:t>
            </a:r>
          </a:p>
        </p:txBody>
      </p:sp>
    </p:spTree>
    <p:extLst>
      <p:ext uri="{BB962C8B-B14F-4D97-AF65-F5344CB8AC3E}">
        <p14:creationId xmlns:p14="http://schemas.microsoft.com/office/powerpoint/2010/main" val="10035862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Title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Content</a:t>
            </a:r>
          </a:p>
        </p:txBody>
      </p:sp>
    </p:spTree>
    <p:extLst>
      <p:ext uri="{BB962C8B-B14F-4D97-AF65-F5344CB8AC3E}">
        <p14:creationId xmlns:p14="http://schemas.microsoft.com/office/powerpoint/2010/main" val="23042266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3</a:t>
            </a:r>
          </a:p>
        </p:txBody>
      </p:sp>
    </p:spTree>
    <p:extLst>
      <p:ext uri="{BB962C8B-B14F-4D97-AF65-F5344CB8AC3E}">
        <p14:creationId xmlns:p14="http://schemas.microsoft.com/office/powerpoint/2010/main" val="39912433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Tree>
    <p:extLst>
      <p:ext uri="{BB962C8B-B14F-4D97-AF65-F5344CB8AC3E}">
        <p14:creationId xmlns:p14="http://schemas.microsoft.com/office/powerpoint/2010/main" val="13081182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wo people connecting plug and socket. man and woman pulling cords with outlet and plug flat illustration Free Vector">
            <a:extLst>
              <a:ext uri="{FF2B5EF4-FFF2-40B4-BE49-F238E27FC236}">
                <a16:creationId xmlns:a16="http://schemas.microsoft.com/office/drawing/2014/main" id="{755E94BA-F6A0-4A5E-AE39-4FAE2CF8F4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5461" y="1322675"/>
            <a:ext cx="4467225" cy="331946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Binding in SAP UI5</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5" y="899721"/>
            <a:ext cx="7643986" cy="3970318"/>
          </a:xfrm>
          <a:prstGeom prst="rect">
            <a:avLst/>
          </a:prstGeom>
          <a:noFill/>
        </p:spPr>
        <p:txBody>
          <a:bodyPr wrap="square" rtlCol="0">
            <a:spAutoFit/>
          </a:bodyPr>
          <a:lstStyle/>
          <a:p>
            <a:pPr marL="285750" indent="-285750">
              <a:buFontTx/>
              <a:buChar char="-"/>
            </a:pPr>
            <a:r>
              <a:rPr lang="en-US" b="0" i="0" dirty="0">
                <a:effectLst/>
                <a:latin typeface="SAPRegular"/>
              </a:rPr>
              <a:t>Data binding is the process that establishes a connection between the application UI and business logic.</a:t>
            </a:r>
          </a:p>
          <a:p>
            <a:pPr marL="285750" indent="-285750">
              <a:buFontTx/>
              <a:buChar char="-"/>
            </a:pPr>
            <a:r>
              <a:rPr lang="en-US" b="0" i="0" dirty="0">
                <a:effectLst/>
                <a:latin typeface="SAPRegular"/>
              </a:rPr>
              <a:t>It is a bridge between a binding target and a binding source.</a:t>
            </a:r>
            <a:endParaRPr lang="en-US" b="0" i="0" dirty="0">
              <a:effectLst/>
            </a:endParaRPr>
          </a:p>
          <a:p>
            <a:endParaRPr lang="en-US" b="0" i="0" dirty="0">
              <a:effectLst/>
            </a:endParaRPr>
          </a:p>
          <a:p>
            <a:r>
              <a:rPr lang="en-US" b="0" i="0" dirty="0">
                <a:effectLst/>
              </a:rPr>
              <a:t>Sap ui5 provides three binding options</a:t>
            </a:r>
          </a:p>
          <a:p>
            <a:pPr marL="285750" indent="-285750" algn="l">
              <a:buFont typeface="Arial" panose="020B0604020202020204" pitchFamily="34" charset="0"/>
              <a:buChar char="•"/>
            </a:pPr>
            <a:r>
              <a:rPr lang="en-US" dirty="0"/>
              <a:t>Property Binding</a:t>
            </a:r>
          </a:p>
          <a:p>
            <a:pPr marL="285750" indent="-285750">
              <a:buFont typeface="Arial" panose="020B0604020202020204" pitchFamily="34" charset="0"/>
              <a:buChar char="•"/>
            </a:pPr>
            <a:r>
              <a:rPr lang="en-US" b="0" i="0" dirty="0">
                <a:effectLst/>
              </a:rPr>
              <a:t>Expression Binding</a:t>
            </a:r>
            <a:endParaRPr lang="en-US" dirty="0"/>
          </a:p>
          <a:p>
            <a:pPr marL="285750" indent="-285750" algn="l">
              <a:buFont typeface="Arial" panose="020B0604020202020204" pitchFamily="34" charset="0"/>
              <a:buChar char="•"/>
            </a:pPr>
            <a:r>
              <a:rPr lang="en-US" b="0" i="0" dirty="0">
                <a:effectLst/>
              </a:rPr>
              <a:t>Aggregation Binding</a:t>
            </a:r>
          </a:p>
          <a:p>
            <a:pPr marL="285750" indent="-285750" algn="l">
              <a:buFont typeface="Arial" panose="020B0604020202020204" pitchFamily="34" charset="0"/>
              <a:buChar char="•"/>
            </a:pPr>
            <a:r>
              <a:rPr lang="en-US" dirty="0"/>
              <a:t>Element Binding</a:t>
            </a:r>
          </a:p>
          <a:p>
            <a:pPr marL="285750" indent="-285750" algn="l">
              <a:buFont typeface="Arial" panose="020B0604020202020204" pitchFamily="34" charset="0"/>
              <a:buChar char="•"/>
            </a:pPr>
            <a:endParaRPr lang="en-US" dirty="0">
              <a:solidFill>
                <a:srgbClr val="3C3C3C"/>
              </a:solidFill>
            </a:endParaRPr>
          </a:p>
          <a:p>
            <a:pPr algn="just"/>
            <a:r>
              <a:rPr lang="en-US" b="1" i="0" dirty="0">
                <a:solidFill>
                  <a:srgbClr val="3C3C3C"/>
                </a:solidFill>
                <a:effectLst/>
              </a:rPr>
              <a:t>Property Binding</a:t>
            </a:r>
            <a:r>
              <a:rPr lang="en-US" b="0" i="0" dirty="0">
                <a:solidFill>
                  <a:srgbClr val="3C3C3C"/>
                </a:solidFill>
                <a:effectLst/>
              </a:rPr>
              <a:t>:- </a:t>
            </a:r>
            <a:r>
              <a:rPr lang="en-US" b="0" i="0" dirty="0">
                <a:effectLst/>
              </a:rPr>
              <a:t>W</a:t>
            </a:r>
            <a:r>
              <a:rPr lang="en-US" dirty="0"/>
              <a:t>hen we bind property of a UI control, to the address of the model, this is called property binding. E.g. value property of Input control was connected to /emp/empId</a:t>
            </a:r>
          </a:p>
          <a:p>
            <a:pPr algn="just"/>
            <a:endParaRPr lang="en-US" dirty="0"/>
          </a:p>
        </p:txBody>
      </p:sp>
      <p:grpSp>
        <p:nvGrpSpPr>
          <p:cNvPr id="8" name="Group 7">
            <a:extLst>
              <a:ext uri="{FF2B5EF4-FFF2-40B4-BE49-F238E27FC236}">
                <a16:creationId xmlns:a16="http://schemas.microsoft.com/office/drawing/2014/main" id="{26B4C2F0-F270-40C5-999E-10B5AAA2F6DF}"/>
              </a:ext>
            </a:extLst>
          </p:cNvPr>
          <p:cNvGrpSpPr/>
          <p:nvPr/>
        </p:nvGrpSpPr>
        <p:grpSpPr>
          <a:xfrm>
            <a:off x="471314" y="4978260"/>
            <a:ext cx="968498" cy="742709"/>
            <a:chOff x="9801225" y="6884988"/>
            <a:chExt cx="2376488" cy="1822450"/>
          </a:xfrm>
          <a:solidFill>
            <a:schemeClr val="accent2"/>
          </a:solidFill>
        </p:grpSpPr>
        <p:sp>
          <p:nvSpPr>
            <p:cNvPr id="9" name="Freeform 24">
              <a:extLst>
                <a:ext uri="{FF2B5EF4-FFF2-40B4-BE49-F238E27FC236}">
                  <a16:creationId xmlns:a16="http://schemas.microsoft.com/office/drawing/2014/main" id="{E40FFA48-C91D-474B-8DB6-8E46FC0DA10C}"/>
                </a:ext>
              </a:extLst>
            </p:cNvPr>
            <p:cNvSpPr>
              <a:spLocks/>
            </p:cNvSpPr>
            <p:nvPr/>
          </p:nvSpPr>
          <p:spPr bwMode="auto">
            <a:xfrm>
              <a:off x="11337925" y="7134225"/>
              <a:ext cx="839788" cy="1323975"/>
            </a:xfrm>
            <a:custGeom>
              <a:avLst/>
              <a:gdLst>
                <a:gd name="T0" fmla="*/ 343 w 1585"/>
                <a:gd name="T1" fmla="*/ 0 h 2501"/>
                <a:gd name="T2" fmla="*/ 368 w 1585"/>
                <a:gd name="T3" fmla="*/ 3 h 2501"/>
                <a:gd name="T4" fmla="*/ 391 w 1585"/>
                <a:gd name="T5" fmla="*/ 13 h 2501"/>
                <a:gd name="T6" fmla="*/ 412 w 1585"/>
                <a:gd name="T7" fmla="*/ 28 h 2501"/>
                <a:gd name="T8" fmla="*/ 1558 w 1585"/>
                <a:gd name="T9" fmla="*/ 1183 h 2501"/>
                <a:gd name="T10" fmla="*/ 1573 w 1585"/>
                <a:gd name="T11" fmla="*/ 1202 h 2501"/>
                <a:gd name="T12" fmla="*/ 1582 w 1585"/>
                <a:gd name="T13" fmla="*/ 1226 h 2501"/>
                <a:gd name="T14" fmla="*/ 1585 w 1585"/>
                <a:gd name="T15" fmla="*/ 1251 h 2501"/>
                <a:gd name="T16" fmla="*/ 1582 w 1585"/>
                <a:gd name="T17" fmla="*/ 1274 h 2501"/>
                <a:gd name="T18" fmla="*/ 1573 w 1585"/>
                <a:gd name="T19" fmla="*/ 1298 h 2501"/>
                <a:gd name="T20" fmla="*/ 1558 w 1585"/>
                <a:gd name="T21" fmla="*/ 1318 h 2501"/>
                <a:gd name="T22" fmla="*/ 412 w 1585"/>
                <a:gd name="T23" fmla="*/ 2472 h 2501"/>
                <a:gd name="T24" fmla="*/ 391 w 1585"/>
                <a:gd name="T25" fmla="*/ 2489 h 2501"/>
                <a:gd name="T26" fmla="*/ 369 w 1585"/>
                <a:gd name="T27" fmla="*/ 2497 h 2501"/>
                <a:gd name="T28" fmla="*/ 345 w 1585"/>
                <a:gd name="T29" fmla="*/ 2501 h 2501"/>
                <a:gd name="T30" fmla="*/ 320 w 1585"/>
                <a:gd name="T31" fmla="*/ 2497 h 2501"/>
                <a:gd name="T32" fmla="*/ 297 w 1585"/>
                <a:gd name="T33" fmla="*/ 2489 h 2501"/>
                <a:gd name="T34" fmla="*/ 276 w 1585"/>
                <a:gd name="T35" fmla="*/ 2472 h 2501"/>
                <a:gd name="T36" fmla="*/ 29 w 1585"/>
                <a:gd name="T37" fmla="*/ 2223 h 2501"/>
                <a:gd name="T38" fmla="*/ 12 w 1585"/>
                <a:gd name="T39" fmla="*/ 2202 h 2501"/>
                <a:gd name="T40" fmla="*/ 4 w 1585"/>
                <a:gd name="T41" fmla="*/ 2179 h 2501"/>
                <a:gd name="T42" fmla="*/ 0 w 1585"/>
                <a:gd name="T43" fmla="*/ 2155 h 2501"/>
                <a:gd name="T44" fmla="*/ 4 w 1585"/>
                <a:gd name="T45" fmla="*/ 2130 h 2501"/>
                <a:gd name="T46" fmla="*/ 12 w 1585"/>
                <a:gd name="T47" fmla="*/ 2107 h 2501"/>
                <a:gd name="T48" fmla="*/ 29 w 1585"/>
                <a:gd name="T49" fmla="*/ 2088 h 2501"/>
                <a:gd name="T50" fmla="*/ 859 w 1585"/>
                <a:gd name="T51" fmla="*/ 1251 h 2501"/>
                <a:gd name="T52" fmla="*/ 29 w 1585"/>
                <a:gd name="T53" fmla="*/ 414 h 2501"/>
                <a:gd name="T54" fmla="*/ 12 w 1585"/>
                <a:gd name="T55" fmla="*/ 393 h 2501"/>
                <a:gd name="T56" fmla="*/ 4 w 1585"/>
                <a:gd name="T57" fmla="*/ 370 h 2501"/>
                <a:gd name="T58" fmla="*/ 0 w 1585"/>
                <a:gd name="T59" fmla="*/ 345 h 2501"/>
                <a:gd name="T60" fmla="*/ 4 w 1585"/>
                <a:gd name="T61" fmla="*/ 321 h 2501"/>
                <a:gd name="T62" fmla="*/ 12 w 1585"/>
                <a:gd name="T63" fmla="*/ 298 h 2501"/>
                <a:gd name="T64" fmla="*/ 29 w 1585"/>
                <a:gd name="T65" fmla="*/ 277 h 2501"/>
                <a:gd name="T66" fmla="*/ 276 w 1585"/>
                <a:gd name="T67" fmla="*/ 28 h 2501"/>
                <a:gd name="T68" fmla="*/ 297 w 1585"/>
                <a:gd name="T69" fmla="*/ 13 h 2501"/>
                <a:gd name="T70" fmla="*/ 320 w 1585"/>
                <a:gd name="T71" fmla="*/ 3 h 2501"/>
                <a:gd name="T72" fmla="*/ 343 w 1585"/>
                <a:gd name="T73" fmla="*/ 0 h 2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5" h="2501">
                  <a:moveTo>
                    <a:pt x="343" y="0"/>
                  </a:moveTo>
                  <a:lnTo>
                    <a:pt x="368" y="3"/>
                  </a:lnTo>
                  <a:lnTo>
                    <a:pt x="391" y="13"/>
                  </a:lnTo>
                  <a:lnTo>
                    <a:pt x="412" y="28"/>
                  </a:lnTo>
                  <a:lnTo>
                    <a:pt x="1558" y="1183"/>
                  </a:lnTo>
                  <a:lnTo>
                    <a:pt x="1573" y="1202"/>
                  </a:lnTo>
                  <a:lnTo>
                    <a:pt x="1582" y="1226"/>
                  </a:lnTo>
                  <a:lnTo>
                    <a:pt x="1585" y="1251"/>
                  </a:lnTo>
                  <a:lnTo>
                    <a:pt x="1582" y="1274"/>
                  </a:lnTo>
                  <a:lnTo>
                    <a:pt x="1573" y="1298"/>
                  </a:lnTo>
                  <a:lnTo>
                    <a:pt x="1558" y="1318"/>
                  </a:lnTo>
                  <a:lnTo>
                    <a:pt x="412" y="2472"/>
                  </a:lnTo>
                  <a:lnTo>
                    <a:pt x="391" y="2489"/>
                  </a:lnTo>
                  <a:lnTo>
                    <a:pt x="369" y="2497"/>
                  </a:lnTo>
                  <a:lnTo>
                    <a:pt x="345" y="2501"/>
                  </a:lnTo>
                  <a:lnTo>
                    <a:pt x="320" y="2497"/>
                  </a:lnTo>
                  <a:lnTo>
                    <a:pt x="297" y="2489"/>
                  </a:lnTo>
                  <a:lnTo>
                    <a:pt x="276" y="2472"/>
                  </a:lnTo>
                  <a:lnTo>
                    <a:pt x="29" y="2223"/>
                  </a:lnTo>
                  <a:lnTo>
                    <a:pt x="12" y="2202"/>
                  </a:lnTo>
                  <a:lnTo>
                    <a:pt x="4" y="2179"/>
                  </a:lnTo>
                  <a:lnTo>
                    <a:pt x="0" y="2155"/>
                  </a:lnTo>
                  <a:lnTo>
                    <a:pt x="4" y="2130"/>
                  </a:lnTo>
                  <a:lnTo>
                    <a:pt x="12" y="2107"/>
                  </a:lnTo>
                  <a:lnTo>
                    <a:pt x="29" y="2088"/>
                  </a:lnTo>
                  <a:lnTo>
                    <a:pt x="859" y="1251"/>
                  </a:lnTo>
                  <a:lnTo>
                    <a:pt x="29" y="414"/>
                  </a:lnTo>
                  <a:lnTo>
                    <a:pt x="12" y="393"/>
                  </a:lnTo>
                  <a:lnTo>
                    <a:pt x="4" y="370"/>
                  </a:lnTo>
                  <a:lnTo>
                    <a:pt x="0" y="345"/>
                  </a:lnTo>
                  <a:lnTo>
                    <a:pt x="4" y="321"/>
                  </a:lnTo>
                  <a:lnTo>
                    <a:pt x="12" y="298"/>
                  </a:lnTo>
                  <a:lnTo>
                    <a:pt x="29" y="277"/>
                  </a:lnTo>
                  <a:lnTo>
                    <a:pt x="276" y="28"/>
                  </a:lnTo>
                  <a:lnTo>
                    <a:pt x="297" y="13"/>
                  </a:lnTo>
                  <a:lnTo>
                    <a:pt x="320" y="3"/>
                  </a:lnTo>
                  <a:lnTo>
                    <a:pt x="3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0" name="Freeform 25">
              <a:extLst>
                <a:ext uri="{FF2B5EF4-FFF2-40B4-BE49-F238E27FC236}">
                  <a16:creationId xmlns:a16="http://schemas.microsoft.com/office/drawing/2014/main" id="{3C69146D-50F4-4224-A091-E96C5B28A784}"/>
                </a:ext>
              </a:extLst>
            </p:cNvPr>
            <p:cNvSpPr>
              <a:spLocks/>
            </p:cNvSpPr>
            <p:nvPr/>
          </p:nvSpPr>
          <p:spPr bwMode="auto">
            <a:xfrm>
              <a:off x="9801225" y="7134225"/>
              <a:ext cx="838200" cy="1323975"/>
            </a:xfrm>
            <a:custGeom>
              <a:avLst/>
              <a:gdLst>
                <a:gd name="T0" fmla="*/ 1240 w 1584"/>
                <a:gd name="T1" fmla="*/ 0 h 2502"/>
                <a:gd name="T2" fmla="*/ 1265 w 1584"/>
                <a:gd name="T3" fmla="*/ 4 h 2502"/>
                <a:gd name="T4" fmla="*/ 1288 w 1584"/>
                <a:gd name="T5" fmla="*/ 14 h 2502"/>
                <a:gd name="T6" fmla="*/ 1308 w 1584"/>
                <a:gd name="T7" fmla="*/ 29 h 2502"/>
                <a:gd name="T8" fmla="*/ 1556 w 1584"/>
                <a:gd name="T9" fmla="*/ 278 h 2502"/>
                <a:gd name="T10" fmla="*/ 1571 w 1584"/>
                <a:gd name="T11" fmla="*/ 299 h 2502"/>
                <a:gd name="T12" fmla="*/ 1581 w 1584"/>
                <a:gd name="T13" fmla="*/ 321 h 2502"/>
                <a:gd name="T14" fmla="*/ 1584 w 1584"/>
                <a:gd name="T15" fmla="*/ 347 h 2502"/>
                <a:gd name="T16" fmla="*/ 1581 w 1584"/>
                <a:gd name="T17" fmla="*/ 372 h 2502"/>
                <a:gd name="T18" fmla="*/ 1571 w 1584"/>
                <a:gd name="T19" fmla="*/ 394 h 2502"/>
                <a:gd name="T20" fmla="*/ 1556 w 1584"/>
                <a:gd name="T21" fmla="*/ 415 h 2502"/>
                <a:gd name="T22" fmla="*/ 726 w 1584"/>
                <a:gd name="T23" fmla="*/ 1252 h 2502"/>
                <a:gd name="T24" fmla="*/ 1556 w 1584"/>
                <a:gd name="T25" fmla="*/ 2089 h 2502"/>
                <a:gd name="T26" fmla="*/ 1571 w 1584"/>
                <a:gd name="T27" fmla="*/ 2108 h 2502"/>
                <a:gd name="T28" fmla="*/ 1581 w 1584"/>
                <a:gd name="T29" fmla="*/ 2131 h 2502"/>
                <a:gd name="T30" fmla="*/ 1584 w 1584"/>
                <a:gd name="T31" fmla="*/ 2156 h 2502"/>
                <a:gd name="T32" fmla="*/ 1581 w 1584"/>
                <a:gd name="T33" fmla="*/ 2180 h 2502"/>
                <a:gd name="T34" fmla="*/ 1571 w 1584"/>
                <a:gd name="T35" fmla="*/ 2203 h 2502"/>
                <a:gd name="T36" fmla="*/ 1556 w 1584"/>
                <a:gd name="T37" fmla="*/ 2224 h 2502"/>
                <a:gd name="T38" fmla="*/ 1308 w 1584"/>
                <a:gd name="T39" fmla="*/ 2473 h 2502"/>
                <a:gd name="T40" fmla="*/ 1288 w 1584"/>
                <a:gd name="T41" fmla="*/ 2490 h 2502"/>
                <a:gd name="T42" fmla="*/ 1265 w 1584"/>
                <a:gd name="T43" fmla="*/ 2498 h 2502"/>
                <a:gd name="T44" fmla="*/ 1240 w 1584"/>
                <a:gd name="T45" fmla="*/ 2502 h 2502"/>
                <a:gd name="T46" fmla="*/ 1216 w 1584"/>
                <a:gd name="T47" fmla="*/ 2498 h 2502"/>
                <a:gd name="T48" fmla="*/ 1194 w 1584"/>
                <a:gd name="T49" fmla="*/ 2490 h 2502"/>
                <a:gd name="T50" fmla="*/ 1173 w 1584"/>
                <a:gd name="T51" fmla="*/ 2473 h 2502"/>
                <a:gd name="T52" fmla="*/ 27 w 1584"/>
                <a:gd name="T53" fmla="*/ 1319 h 2502"/>
                <a:gd name="T54" fmla="*/ 12 w 1584"/>
                <a:gd name="T55" fmla="*/ 1299 h 2502"/>
                <a:gd name="T56" fmla="*/ 3 w 1584"/>
                <a:gd name="T57" fmla="*/ 1275 h 2502"/>
                <a:gd name="T58" fmla="*/ 0 w 1584"/>
                <a:gd name="T59" fmla="*/ 1252 h 2502"/>
                <a:gd name="T60" fmla="*/ 3 w 1584"/>
                <a:gd name="T61" fmla="*/ 1227 h 2502"/>
                <a:gd name="T62" fmla="*/ 12 w 1584"/>
                <a:gd name="T63" fmla="*/ 1203 h 2502"/>
                <a:gd name="T64" fmla="*/ 27 w 1584"/>
                <a:gd name="T65" fmla="*/ 1184 h 2502"/>
                <a:gd name="T66" fmla="*/ 1173 w 1584"/>
                <a:gd name="T67" fmla="*/ 29 h 2502"/>
                <a:gd name="T68" fmla="*/ 1194 w 1584"/>
                <a:gd name="T69" fmla="*/ 14 h 2502"/>
                <a:gd name="T70" fmla="*/ 1216 w 1584"/>
                <a:gd name="T71" fmla="*/ 4 h 2502"/>
                <a:gd name="T72" fmla="*/ 1240 w 1584"/>
                <a:gd name="T73" fmla="*/ 0 h 2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4" h="2502">
                  <a:moveTo>
                    <a:pt x="1240" y="0"/>
                  </a:moveTo>
                  <a:lnTo>
                    <a:pt x="1265" y="4"/>
                  </a:lnTo>
                  <a:lnTo>
                    <a:pt x="1288" y="14"/>
                  </a:lnTo>
                  <a:lnTo>
                    <a:pt x="1308" y="29"/>
                  </a:lnTo>
                  <a:lnTo>
                    <a:pt x="1556" y="278"/>
                  </a:lnTo>
                  <a:lnTo>
                    <a:pt x="1571" y="299"/>
                  </a:lnTo>
                  <a:lnTo>
                    <a:pt x="1581" y="321"/>
                  </a:lnTo>
                  <a:lnTo>
                    <a:pt x="1584" y="347"/>
                  </a:lnTo>
                  <a:lnTo>
                    <a:pt x="1581" y="372"/>
                  </a:lnTo>
                  <a:lnTo>
                    <a:pt x="1571" y="394"/>
                  </a:lnTo>
                  <a:lnTo>
                    <a:pt x="1556" y="415"/>
                  </a:lnTo>
                  <a:lnTo>
                    <a:pt x="726" y="1252"/>
                  </a:lnTo>
                  <a:lnTo>
                    <a:pt x="1556" y="2089"/>
                  </a:lnTo>
                  <a:lnTo>
                    <a:pt x="1571" y="2108"/>
                  </a:lnTo>
                  <a:lnTo>
                    <a:pt x="1581" y="2131"/>
                  </a:lnTo>
                  <a:lnTo>
                    <a:pt x="1584" y="2156"/>
                  </a:lnTo>
                  <a:lnTo>
                    <a:pt x="1581" y="2180"/>
                  </a:lnTo>
                  <a:lnTo>
                    <a:pt x="1571" y="2203"/>
                  </a:lnTo>
                  <a:lnTo>
                    <a:pt x="1556" y="2224"/>
                  </a:lnTo>
                  <a:lnTo>
                    <a:pt x="1308" y="2473"/>
                  </a:lnTo>
                  <a:lnTo>
                    <a:pt x="1288" y="2490"/>
                  </a:lnTo>
                  <a:lnTo>
                    <a:pt x="1265" y="2498"/>
                  </a:lnTo>
                  <a:lnTo>
                    <a:pt x="1240" y="2502"/>
                  </a:lnTo>
                  <a:lnTo>
                    <a:pt x="1216" y="2498"/>
                  </a:lnTo>
                  <a:lnTo>
                    <a:pt x="1194" y="2490"/>
                  </a:lnTo>
                  <a:lnTo>
                    <a:pt x="1173" y="2473"/>
                  </a:lnTo>
                  <a:lnTo>
                    <a:pt x="27" y="1319"/>
                  </a:lnTo>
                  <a:lnTo>
                    <a:pt x="12" y="1299"/>
                  </a:lnTo>
                  <a:lnTo>
                    <a:pt x="3" y="1275"/>
                  </a:lnTo>
                  <a:lnTo>
                    <a:pt x="0" y="1252"/>
                  </a:lnTo>
                  <a:lnTo>
                    <a:pt x="3" y="1227"/>
                  </a:lnTo>
                  <a:lnTo>
                    <a:pt x="12" y="1203"/>
                  </a:lnTo>
                  <a:lnTo>
                    <a:pt x="27" y="1184"/>
                  </a:lnTo>
                  <a:lnTo>
                    <a:pt x="1173" y="29"/>
                  </a:lnTo>
                  <a:lnTo>
                    <a:pt x="1194" y="14"/>
                  </a:lnTo>
                  <a:lnTo>
                    <a:pt x="1216" y="4"/>
                  </a:lnTo>
                  <a:lnTo>
                    <a:pt x="124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1" name="Freeform 26">
              <a:extLst>
                <a:ext uri="{FF2B5EF4-FFF2-40B4-BE49-F238E27FC236}">
                  <a16:creationId xmlns:a16="http://schemas.microsoft.com/office/drawing/2014/main" id="{DFC629D3-89AD-4782-93FE-6D8982EBB30C}"/>
                </a:ext>
              </a:extLst>
            </p:cNvPr>
            <p:cNvSpPr>
              <a:spLocks/>
            </p:cNvSpPr>
            <p:nvPr/>
          </p:nvSpPr>
          <p:spPr bwMode="auto">
            <a:xfrm>
              <a:off x="10637838" y="6884988"/>
              <a:ext cx="701675" cy="1822450"/>
            </a:xfrm>
            <a:custGeom>
              <a:avLst/>
              <a:gdLst>
                <a:gd name="T0" fmla="*/ 1033 w 1327"/>
                <a:gd name="T1" fmla="*/ 0 h 3442"/>
                <a:gd name="T2" fmla="*/ 1057 w 1327"/>
                <a:gd name="T3" fmla="*/ 4 h 3442"/>
                <a:gd name="T4" fmla="*/ 1258 w 1327"/>
                <a:gd name="T5" fmla="*/ 63 h 3442"/>
                <a:gd name="T6" fmla="*/ 1282 w 1327"/>
                <a:gd name="T7" fmla="*/ 74 h 3442"/>
                <a:gd name="T8" fmla="*/ 1301 w 1327"/>
                <a:gd name="T9" fmla="*/ 89 h 3442"/>
                <a:gd name="T10" fmla="*/ 1316 w 1327"/>
                <a:gd name="T11" fmla="*/ 110 h 3442"/>
                <a:gd name="T12" fmla="*/ 1324 w 1327"/>
                <a:gd name="T13" fmla="*/ 133 h 3442"/>
                <a:gd name="T14" fmla="*/ 1327 w 1327"/>
                <a:gd name="T15" fmla="*/ 158 h 3442"/>
                <a:gd name="T16" fmla="*/ 1323 w 1327"/>
                <a:gd name="T17" fmla="*/ 183 h 3442"/>
                <a:gd name="T18" fmla="*/ 388 w 1327"/>
                <a:gd name="T19" fmla="*/ 3375 h 3442"/>
                <a:gd name="T20" fmla="*/ 378 w 1327"/>
                <a:gd name="T21" fmla="*/ 3398 h 3442"/>
                <a:gd name="T22" fmla="*/ 362 w 1327"/>
                <a:gd name="T23" fmla="*/ 3416 h 3442"/>
                <a:gd name="T24" fmla="*/ 343 w 1327"/>
                <a:gd name="T25" fmla="*/ 3431 h 3442"/>
                <a:gd name="T26" fmla="*/ 321 w 1327"/>
                <a:gd name="T27" fmla="*/ 3440 h 3442"/>
                <a:gd name="T28" fmla="*/ 297 w 1327"/>
                <a:gd name="T29" fmla="*/ 3442 h 3442"/>
                <a:gd name="T30" fmla="*/ 271 w 1327"/>
                <a:gd name="T31" fmla="*/ 3440 h 3442"/>
                <a:gd name="T32" fmla="*/ 68 w 1327"/>
                <a:gd name="T33" fmla="*/ 3379 h 3442"/>
                <a:gd name="T34" fmla="*/ 47 w 1327"/>
                <a:gd name="T35" fmla="*/ 3369 h 3442"/>
                <a:gd name="T36" fmla="*/ 27 w 1327"/>
                <a:gd name="T37" fmla="*/ 3353 h 3442"/>
                <a:gd name="T38" fmla="*/ 12 w 1327"/>
                <a:gd name="T39" fmla="*/ 3333 h 3442"/>
                <a:gd name="T40" fmla="*/ 3 w 1327"/>
                <a:gd name="T41" fmla="*/ 3310 h 3442"/>
                <a:gd name="T42" fmla="*/ 0 w 1327"/>
                <a:gd name="T43" fmla="*/ 3285 h 3442"/>
                <a:gd name="T44" fmla="*/ 4 w 1327"/>
                <a:gd name="T45" fmla="*/ 3260 h 3442"/>
                <a:gd name="T46" fmla="*/ 940 w 1327"/>
                <a:gd name="T47" fmla="*/ 69 h 3442"/>
                <a:gd name="T48" fmla="*/ 949 w 1327"/>
                <a:gd name="T49" fmla="*/ 45 h 3442"/>
                <a:gd name="T50" fmla="*/ 966 w 1327"/>
                <a:gd name="T51" fmla="*/ 26 h 3442"/>
                <a:gd name="T52" fmla="*/ 985 w 1327"/>
                <a:gd name="T53" fmla="*/ 12 h 3442"/>
                <a:gd name="T54" fmla="*/ 1008 w 1327"/>
                <a:gd name="T55" fmla="*/ 2 h 3442"/>
                <a:gd name="T56" fmla="*/ 1033 w 1327"/>
                <a:gd name="T57" fmla="*/ 0 h 3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27" h="3442">
                  <a:moveTo>
                    <a:pt x="1033" y="0"/>
                  </a:moveTo>
                  <a:lnTo>
                    <a:pt x="1057" y="4"/>
                  </a:lnTo>
                  <a:lnTo>
                    <a:pt x="1258" y="63"/>
                  </a:lnTo>
                  <a:lnTo>
                    <a:pt x="1282" y="74"/>
                  </a:lnTo>
                  <a:lnTo>
                    <a:pt x="1301" y="89"/>
                  </a:lnTo>
                  <a:lnTo>
                    <a:pt x="1316" y="110"/>
                  </a:lnTo>
                  <a:lnTo>
                    <a:pt x="1324" y="133"/>
                  </a:lnTo>
                  <a:lnTo>
                    <a:pt x="1327" y="158"/>
                  </a:lnTo>
                  <a:lnTo>
                    <a:pt x="1323" y="183"/>
                  </a:lnTo>
                  <a:lnTo>
                    <a:pt x="388" y="3375"/>
                  </a:lnTo>
                  <a:lnTo>
                    <a:pt x="378" y="3398"/>
                  </a:lnTo>
                  <a:lnTo>
                    <a:pt x="362" y="3416"/>
                  </a:lnTo>
                  <a:lnTo>
                    <a:pt x="343" y="3431"/>
                  </a:lnTo>
                  <a:lnTo>
                    <a:pt x="321" y="3440"/>
                  </a:lnTo>
                  <a:lnTo>
                    <a:pt x="297" y="3442"/>
                  </a:lnTo>
                  <a:lnTo>
                    <a:pt x="271" y="3440"/>
                  </a:lnTo>
                  <a:lnTo>
                    <a:pt x="68" y="3379"/>
                  </a:lnTo>
                  <a:lnTo>
                    <a:pt x="47" y="3369"/>
                  </a:lnTo>
                  <a:lnTo>
                    <a:pt x="27" y="3353"/>
                  </a:lnTo>
                  <a:lnTo>
                    <a:pt x="12" y="3333"/>
                  </a:lnTo>
                  <a:lnTo>
                    <a:pt x="3" y="3310"/>
                  </a:lnTo>
                  <a:lnTo>
                    <a:pt x="0" y="3285"/>
                  </a:lnTo>
                  <a:lnTo>
                    <a:pt x="4" y="3260"/>
                  </a:lnTo>
                  <a:lnTo>
                    <a:pt x="940" y="69"/>
                  </a:lnTo>
                  <a:lnTo>
                    <a:pt x="949" y="45"/>
                  </a:lnTo>
                  <a:lnTo>
                    <a:pt x="966" y="26"/>
                  </a:lnTo>
                  <a:lnTo>
                    <a:pt x="985" y="12"/>
                  </a:lnTo>
                  <a:lnTo>
                    <a:pt x="1008" y="2"/>
                  </a:lnTo>
                  <a:lnTo>
                    <a:pt x="10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sp>
        <p:nvSpPr>
          <p:cNvPr id="6" name="TextBox 5">
            <a:extLst>
              <a:ext uri="{FF2B5EF4-FFF2-40B4-BE49-F238E27FC236}">
                <a16:creationId xmlns:a16="http://schemas.microsoft.com/office/drawing/2014/main" id="{2CFED86C-2C26-4CFF-B501-D1EB3F46F537}"/>
              </a:ext>
            </a:extLst>
          </p:cNvPr>
          <p:cNvSpPr txBox="1"/>
          <p:nvPr/>
        </p:nvSpPr>
        <p:spPr>
          <a:xfrm>
            <a:off x="1795545" y="4895166"/>
            <a:ext cx="1724025" cy="369332"/>
          </a:xfrm>
          <a:prstGeom prst="rect">
            <a:avLst/>
          </a:prstGeom>
          <a:noFill/>
        </p:spPr>
        <p:txBody>
          <a:bodyPr wrap="square" rtlCol="0">
            <a:spAutoFit/>
          </a:bodyPr>
          <a:lstStyle/>
          <a:p>
            <a:r>
              <a:rPr lang="en-US" dirty="0"/>
              <a:t>Exercise code:</a:t>
            </a:r>
          </a:p>
        </p:txBody>
      </p:sp>
    </p:spTree>
    <p:extLst>
      <p:ext uri="{BB962C8B-B14F-4D97-AF65-F5344CB8AC3E}">
        <p14:creationId xmlns:p14="http://schemas.microsoft.com/office/powerpoint/2010/main" val="3665647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oftware development, programming, coding vector concept. Premium Vector">
            <a:extLst>
              <a:ext uri="{FF2B5EF4-FFF2-40B4-BE49-F238E27FC236}">
                <a16:creationId xmlns:a16="http://schemas.microsoft.com/office/drawing/2014/main" id="{3299A434-E98A-4ABB-BF14-5D677C4D54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8149" y="2734632"/>
            <a:ext cx="3562351" cy="35623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Expression Binding</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587211" cy="3693319"/>
          </a:xfrm>
          <a:prstGeom prst="rect">
            <a:avLst/>
          </a:prstGeom>
          <a:noFill/>
        </p:spPr>
        <p:txBody>
          <a:bodyPr wrap="square" rtlCol="0">
            <a:spAutoFit/>
          </a:bodyPr>
          <a:lstStyle/>
          <a:p>
            <a:r>
              <a:rPr lang="en-US" b="1" dirty="0"/>
              <a:t>Expression binding : - </a:t>
            </a:r>
            <a:r>
              <a:rPr lang="en-US" dirty="0"/>
              <a:t>When we bind an Expression (</a:t>
            </a:r>
            <a:r>
              <a:rPr lang="en-US" b="1" dirty="0"/>
              <a:t>{= condition ? true : false}</a:t>
            </a:r>
            <a:r>
              <a:rPr lang="en-US" dirty="0"/>
              <a:t>) with the property of a control rather binding value to a property, this is called expression binding.</a:t>
            </a:r>
          </a:p>
          <a:p>
            <a:pPr marL="285750" indent="-285750">
              <a:buFont typeface="Arial" panose="020B0604020202020204" pitchFamily="34" charset="0"/>
              <a:buChar char="•"/>
            </a:pPr>
            <a:r>
              <a:rPr lang="en-US" b="0" i="0" dirty="0">
                <a:effectLst/>
              </a:rPr>
              <a:t>If we need some calculation on model data or some sort of comparison, then expression binding is useful. </a:t>
            </a:r>
          </a:p>
          <a:p>
            <a:pPr lvl="1"/>
            <a:r>
              <a:rPr lang="en-US" dirty="0"/>
              <a:t>Syntax:</a:t>
            </a:r>
          </a:p>
          <a:p>
            <a:pPr lvl="1"/>
            <a:r>
              <a:rPr lang="en-US" dirty="0"/>
              <a:t>	numberState = “{= ${path} &gt; value ? ‘conditionForTrue’ : ‘ConditionForFalse’ }”</a:t>
            </a:r>
          </a:p>
          <a:p>
            <a:endParaRPr lang="en-US" b="1" dirty="0"/>
          </a:p>
          <a:p>
            <a:pPr marL="285750" indent="-285750">
              <a:buFontTx/>
              <a:buChar char="-"/>
            </a:pPr>
            <a:r>
              <a:rPr lang="en-US" b="1" dirty="0"/>
              <a:t>Use Case of Expression Binding</a:t>
            </a:r>
          </a:p>
          <a:p>
            <a:pPr lvl="1"/>
            <a:r>
              <a:rPr lang="en-US" dirty="0"/>
              <a:t>My Manager want to add a button and when we click on that button, all the fields should gray out.</a:t>
            </a:r>
          </a:p>
          <a:p>
            <a:pPr lvl="1"/>
            <a:endParaRPr lang="en-US" dirty="0"/>
          </a:p>
          <a:p>
            <a:pPr lvl="1"/>
            <a:r>
              <a:rPr lang="en-US" dirty="0"/>
              <a:t>If The Employee Name is Anubhav, Gray out Salary field.</a:t>
            </a:r>
          </a:p>
          <a:p>
            <a:pPr lvl="1"/>
            <a:r>
              <a:rPr lang="en-US" dirty="0"/>
              <a:t>Condition – if employee name  =  Anubhav</a:t>
            </a:r>
          </a:p>
          <a:p>
            <a:pPr lvl="1"/>
            <a:r>
              <a:rPr lang="en-US" dirty="0"/>
              <a:t>Outcome – make field gray out</a:t>
            </a:r>
          </a:p>
          <a:p>
            <a:pPr lvl="1"/>
            <a:r>
              <a:rPr lang="en-US" dirty="0"/>
              <a:t>Target – Salary field</a:t>
            </a:r>
          </a:p>
        </p:txBody>
      </p:sp>
      <p:grpSp>
        <p:nvGrpSpPr>
          <p:cNvPr id="9" name="Group 8">
            <a:extLst>
              <a:ext uri="{FF2B5EF4-FFF2-40B4-BE49-F238E27FC236}">
                <a16:creationId xmlns:a16="http://schemas.microsoft.com/office/drawing/2014/main" id="{B10CBDE0-84DE-4734-8E64-65064EAAD6C0}"/>
              </a:ext>
            </a:extLst>
          </p:cNvPr>
          <p:cNvGrpSpPr/>
          <p:nvPr/>
        </p:nvGrpSpPr>
        <p:grpSpPr>
          <a:xfrm>
            <a:off x="571500" y="4997962"/>
            <a:ext cx="1134539" cy="1099174"/>
            <a:chOff x="1065213" y="827088"/>
            <a:chExt cx="2665413" cy="2422525"/>
          </a:xfrm>
          <a:solidFill>
            <a:schemeClr val="tx1">
              <a:lumMod val="75000"/>
              <a:lumOff val="25000"/>
            </a:schemeClr>
          </a:solidFill>
        </p:grpSpPr>
        <p:sp>
          <p:nvSpPr>
            <p:cNvPr id="10" name="Freeform 43">
              <a:extLst>
                <a:ext uri="{FF2B5EF4-FFF2-40B4-BE49-F238E27FC236}">
                  <a16:creationId xmlns:a16="http://schemas.microsoft.com/office/drawing/2014/main" id="{5BD7C02C-FEEC-46D4-A11D-CEDC2D58D464}"/>
                </a:ext>
              </a:extLst>
            </p:cNvPr>
            <p:cNvSpPr>
              <a:spLocks noEditPoints="1"/>
            </p:cNvSpPr>
            <p:nvPr/>
          </p:nvSpPr>
          <p:spPr bwMode="auto">
            <a:xfrm>
              <a:off x="1065213" y="827088"/>
              <a:ext cx="2665413" cy="2422525"/>
            </a:xfrm>
            <a:custGeom>
              <a:avLst/>
              <a:gdLst>
                <a:gd name="T0" fmla="*/ 3117 w 3358"/>
                <a:gd name="T1" fmla="*/ 2809 h 3052"/>
                <a:gd name="T2" fmla="*/ 2969 w 3358"/>
                <a:gd name="T3" fmla="*/ 265 h 3052"/>
                <a:gd name="T4" fmla="*/ 2916 w 3358"/>
                <a:gd name="T5" fmla="*/ 286 h 3052"/>
                <a:gd name="T6" fmla="*/ 2895 w 3358"/>
                <a:gd name="T7" fmla="*/ 339 h 3052"/>
                <a:gd name="T8" fmla="*/ 2905 w 3358"/>
                <a:gd name="T9" fmla="*/ 462 h 3052"/>
                <a:gd name="T10" fmla="*/ 2950 w 3358"/>
                <a:gd name="T11" fmla="*/ 495 h 3052"/>
                <a:gd name="T12" fmla="*/ 3064 w 3358"/>
                <a:gd name="T13" fmla="*/ 495 h 3052"/>
                <a:gd name="T14" fmla="*/ 3107 w 3358"/>
                <a:gd name="T15" fmla="*/ 462 h 3052"/>
                <a:gd name="T16" fmla="*/ 3118 w 3358"/>
                <a:gd name="T17" fmla="*/ 339 h 3052"/>
                <a:gd name="T18" fmla="*/ 3096 w 3358"/>
                <a:gd name="T19" fmla="*/ 286 h 3052"/>
                <a:gd name="T20" fmla="*/ 3043 w 3358"/>
                <a:gd name="T21" fmla="*/ 265 h 3052"/>
                <a:gd name="T22" fmla="*/ 2602 w 3358"/>
                <a:gd name="T23" fmla="*/ 267 h 3052"/>
                <a:gd name="T24" fmla="*/ 2558 w 3358"/>
                <a:gd name="T25" fmla="*/ 302 h 3052"/>
                <a:gd name="T26" fmla="*/ 2548 w 3358"/>
                <a:gd name="T27" fmla="*/ 424 h 3052"/>
                <a:gd name="T28" fmla="*/ 2570 w 3358"/>
                <a:gd name="T29" fmla="*/ 477 h 3052"/>
                <a:gd name="T30" fmla="*/ 2623 w 3358"/>
                <a:gd name="T31" fmla="*/ 498 h 3052"/>
                <a:gd name="T32" fmla="*/ 2735 w 3358"/>
                <a:gd name="T33" fmla="*/ 488 h 3052"/>
                <a:gd name="T34" fmla="*/ 2769 w 3358"/>
                <a:gd name="T35" fmla="*/ 443 h 3052"/>
                <a:gd name="T36" fmla="*/ 2769 w 3358"/>
                <a:gd name="T37" fmla="*/ 319 h 3052"/>
                <a:gd name="T38" fmla="*/ 2735 w 3358"/>
                <a:gd name="T39" fmla="*/ 275 h 3052"/>
                <a:gd name="T40" fmla="*/ 2623 w 3358"/>
                <a:gd name="T41" fmla="*/ 265 h 3052"/>
                <a:gd name="T42" fmla="*/ 2239 w 3358"/>
                <a:gd name="T43" fmla="*/ 275 h 3052"/>
                <a:gd name="T44" fmla="*/ 2204 w 3358"/>
                <a:gd name="T45" fmla="*/ 319 h 3052"/>
                <a:gd name="T46" fmla="*/ 2204 w 3358"/>
                <a:gd name="T47" fmla="*/ 443 h 3052"/>
                <a:gd name="T48" fmla="*/ 2239 w 3358"/>
                <a:gd name="T49" fmla="*/ 488 h 3052"/>
                <a:gd name="T50" fmla="*/ 2351 w 3358"/>
                <a:gd name="T51" fmla="*/ 498 h 3052"/>
                <a:gd name="T52" fmla="*/ 2404 w 3358"/>
                <a:gd name="T53" fmla="*/ 477 h 3052"/>
                <a:gd name="T54" fmla="*/ 2425 w 3358"/>
                <a:gd name="T55" fmla="*/ 424 h 3052"/>
                <a:gd name="T56" fmla="*/ 2415 w 3358"/>
                <a:gd name="T57" fmla="*/ 302 h 3052"/>
                <a:gd name="T58" fmla="*/ 2370 w 3358"/>
                <a:gd name="T59" fmla="*/ 267 h 3052"/>
                <a:gd name="T60" fmla="*/ 202 w 3358"/>
                <a:gd name="T61" fmla="*/ 0 h 3052"/>
                <a:gd name="T62" fmla="*/ 3220 w 3358"/>
                <a:gd name="T63" fmla="*/ 10 h 3052"/>
                <a:gd name="T64" fmla="*/ 3299 w 3358"/>
                <a:gd name="T65" fmla="*/ 59 h 3052"/>
                <a:gd name="T66" fmla="*/ 3348 w 3358"/>
                <a:gd name="T67" fmla="*/ 139 h 3052"/>
                <a:gd name="T68" fmla="*/ 3358 w 3358"/>
                <a:gd name="T69" fmla="*/ 2849 h 3052"/>
                <a:gd name="T70" fmla="*/ 3336 w 3358"/>
                <a:gd name="T71" fmla="*/ 2942 h 3052"/>
                <a:gd name="T72" fmla="*/ 3275 w 3358"/>
                <a:gd name="T73" fmla="*/ 3012 h 3052"/>
                <a:gd name="T74" fmla="*/ 3189 w 3358"/>
                <a:gd name="T75" fmla="*/ 3049 h 3052"/>
                <a:gd name="T76" fmla="*/ 169 w 3358"/>
                <a:gd name="T77" fmla="*/ 3049 h 3052"/>
                <a:gd name="T78" fmla="*/ 82 w 3358"/>
                <a:gd name="T79" fmla="*/ 3012 h 3052"/>
                <a:gd name="T80" fmla="*/ 22 w 3358"/>
                <a:gd name="T81" fmla="*/ 2942 h 3052"/>
                <a:gd name="T82" fmla="*/ 0 w 3358"/>
                <a:gd name="T83" fmla="*/ 2849 h 3052"/>
                <a:gd name="T84" fmla="*/ 10 w 3358"/>
                <a:gd name="T85" fmla="*/ 139 h 3052"/>
                <a:gd name="T86" fmla="*/ 59 w 3358"/>
                <a:gd name="T87" fmla="*/ 59 h 3052"/>
                <a:gd name="T88" fmla="*/ 139 w 3358"/>
                <a:gd name="T89" fmla="*/ 10 h 3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58" h="3052">
                  <a:moveTo>
                    <a:pt x="242" y="722"/>
                  </a:moveTo>
                  <a:lnTo>
                    <a:pt x="242" y="2809"/>
                  </a:lnTo>
                  <a:lnTo>
                    <a:pt x="3117" y="2809"/>
                  </a:lnTo>
                  <a:lnTo>
                    <a:pt x="3117" y="722"/>
                  </a:lnTo>
                  <a:lnTo>
                    <a:pt x="242" y="722"/>
                  </a:lnTo>
                  <a:close/>
                  <a:moveTo>
                    <a:pt x="2969" y="265"/>
                  </a:moveTo>
                  <a:lnTo>
                    <a:pt x="2950" y="267"/>
                  </a:lnTo>
                  <a:lnTo>
                    <a:pt x="2931" y="275"/>
                  </a:lnTo>
                  <a:lnTo>
                    <a:pt x="2916" y="286"/>
                  </a:lnTo>
                  <a:lnTo>
                    <a:pt x="2905" y="302"/>
                  </a:lnTo>
                  <a:lnTo>
                    <a:pt x="2898" y="319"/>
                  </a:lnTo>
                  <a:lnTo>
                    <a:pt x="2895" y="339"/>
                  </a:lnTo>
                  <a:lnTo>
                    <a:pt x="2895" y="424"/>
                  </a:lnTo>
                  <a:lnTo>
                    <a:pt x="2898" y="443"/>
                  </a:lnTo>
                  <a:lnTo>
                    <a:pt x="2905" y="462"/>
                  </a:lnTo>
                  <a:lnTo>
                    <a:pt x="2916" y="477"/>
                  </a:lnTo>
                  <a:lnTo>
                    <a:pt x="2931" y="488"/>
                  </a:lnTo>
                  <a:lnTo>
                    <a:pt x="2950" y="495"/>
                  </a:lnTo>
                  <a:lnTo>
                    <a:pt x="2969" y="498"/>
                  </a:lnTo>
                  <a:lnTo>
                    <a:pt x="3043" y="498"/>
                  </a:lnTo>
                  <a:lnTo>
                    <a:pt x="3064" y="495"/>
                  </a:lnTo>
                  <a:lnTo>
                    <a:pt x="3081" y="488"/>
                  </a:lnTo>
                  <a:lnTo>
                    <a:pt x="3096" y="477"/>
                  </a:lnTo>
                  <a:lnTo>
                    <a:pt x="3107" y="462"/>
                  </a:lnTo>
                  <a:lnTo>
                    <a:pt x="3116" y="443"/>
                  </a:lnTo>
                  <a:lnTo>
                    <a:pt x="3118" y="424"/>
                  </a:lnTo>
                  <a:lnTo>
                    <a:pt x="3118" y="339"/>
                  </a:lnTo>
                  <a:lnTo>
                    <a:pt x="3116" y="319"/>
                  </a:lnTo>
                  <a:lnTo>
                    <a:pt x="3107" y="302"/>
                  </a:lnTo>
                  <a:lnTo>
                    <a:pt x="3096" y="286"/>
                  </a:lnTo>
                  <a:lnTo>
                    <a:pt x="3081" y="275"/>
                  </a:lnTo>
                  <a:lnTo>
                    <a:pt x="3064" y="267"/>
                  </a:lnTo>
                  <a:lnTo>
                    <a:pt x="3043" y="265"/>
                  </a:lnTo>
                  <a:lnTo>
                    <a:pt x="2969" y="265"/>
                  </a:lnTo>
                  <a:close/>
                  <a:moveTo>
                    <a:pt x="2623" y="265"/>
                  </a:moveTo>
                  <a:lnTo>
                    <a:pt x="2602" y="267"/>
                  </a:lnTo>
                  <a:lnTo>
                    <a:pt x="2585" y="275"/>
                  </a:lnTo>
                  <a:lnTo>
                    <a:pt x="2570" y="286"/>
                  </a:lnTo>
                  <a:lnTo>
                    <a:pt x="2558" y="302"/>
                  </a:lnTo>
                  <a:lnTo>
                    <a:pt x="2550" y="319"/>
                  </a:lnTo>
                  <a:lnTo>
                    <a:pt x="2548" y="339"/>
                  </a:lnTo>
                  <a:lnTo>
                    <a:pt x="2548" y="424"/>
                  </a:lnTo>
                  <a:lnTo>
                    <a:pt x="2550" y="443"/>
                  </a:lnTo>
                  <a:lnTo>
                    <a:pt x="2558" y="462"/>
                  </a:lnTo>
                  <a:lnTo>
                    <a:pt x="2570" y="477"/>
                  </a:lnTo>
                  <a:lnTo>
                    <a:pt x="2585" y="488"/>
                  </a:lnTo>
                  <a:lnTo>
                    <a:pt x="2602" y="495"/>
                  </a:lnTo>
                  <a:lnTo>
                    <a:pt x="2623" y="498"/>
                  </a:lnTo>
                  <a:lnTo>
                    <a:pt x="2697" y="498"/>
                  </a:lnTo>
                  <a:lnTo>
                    <a:pt x="2717" y="495"/>
                  </a:lnTo>
                  <a:lnTo>
                    <a:pt x="2735" y="488"/>
                  </a:lnTo>
                  <a:lnTo>
                    <a:pt x="2750" y="477"/>
                  </a:lnTo>
                  <a:lnTo>
                    <a:pt x="2761" y="462"/>
                  </a:lnTo>
                  <a:lnTo>
                    <a:pt x="2769" y="443"/>
                  </a:lnTo>
                  <a:lnTo>
                    <a:pt x="2771" y="424"/>
                  </a:lnTo>
                  <a:lnTo>
                    <a:pt x="2771" y="339"/>
                  </a:lnTo>
                  <a:lnTo>
                    <a:pt x="2769" y="319"/>
                  </a:lnTo>
                  <a:lnTo>
                    <a:pt x="2761" y="302"/>
                  </a:lnTo>
                  <a:lnTo>
                    <a:pt x="2750" y="286"/>
                  </a:lnTo>
                  <a:lnTo>
                    <a:pt x="2735" y="275"/>
                  </a:lnTo>
                  <a:lnTo>
                    <a:pt x="2717" y="267"/>
                  </a:lnTo>
                  <a:lnTo>
                    <a:pt x="2697" y="265"/>
                  </a:lnTo>
                  <a:lnTo>
                    <a:pt x="2623" y="265"/>
                  </a:lnTo>
                  <a:close/>
                  <a:moveTo>
                    <a:pt x="2276" y="265"/>
                  </a:moveTo>
                  <a:lnTo>
                    <a:pt x="2256" y="267"/>
                  </a:lnTo>
                  <a:lnTo>
                    <a:pt x="2239" y="275"/>
                  </a:lnTo>
                  <a:lnTo>
                    <a:pt x="2223" y="286"/>
                  </a:lnTo>
                  <a:lnTo>
                    <a:pt x="2212" y="302"/>
                  </a:lnTo>
                  <a:lnTo>
                    <a:pt x="2204" y="319"/>
                  </a:lnTo>
                  <a:lnTo>
                    <a:pt x="2202" y="339"/>
                  </a:lnTo>
                  <a:lnTo>
                    <a:pt x="2202" y="424"/>
                  </a:lnTo>
                  <a:lnTo>
                    <a:pt x="2204" y="443"/>
                  </a:lnTo>
                  <a:lnTo>
                    <a:pt x="2212" y="462"/>
                  </a:lnTo>
                  <a:lnTo>
                    <a:pt x="2223" y="477"/>
                  </a:lnTo>
                  <a:lnTo>
                    <a:pt x="2239" y="488"/>
                  </a:lnTo>
                  <a:lnTo>
                    <a:pt x="2256" y="495"/>
                  </a:lnTo>
                  <a:lnTo>
                    <a:pt x="2276" y="498"/>
                  </a:lnTo>
                  <a:lnTo>
                    <a:pt x="2351" y="498"/>
                  </a:lnTo>
                  <a:lnTo>
                    <a:pt x="2370" y="495"/>
                  </a:lnTo>
                  <a:lnTo>
                    <a:pt x="2388" y="488"/>
                  </a:lnTo>
                  <a:lnTo>
                    <a:pt x="2404" y="477"/>
                  </a:lnTo>
                  <a:lnTo>
                    <a:pt x="2415" y="462"/>
                  </a:lnTo>
                  <a:lnTo>
                    <a:pt x="2422" y="443"/>
                  </a:lnTo>
                  <a:lnTo>
                    <a:pt x="2425" y="424"/>
                  </a:lnTo>
                  <a:lnTo>
                    <a:pt x="2425" y="339"/>
                  </a:lnTo>
                  <a:lnTo>
                    <a:pt x="2422" y="319"/>
                  </a:lnTo>
                  <a:lnTo>
                    <a:pt x="2415" y="302"/>
                  </a:lnTo>
                  <a:lnTo>
                    <a:pt x="2404" y="286"/>
                  </a:lnTo>
                  <a:lnTo>
                    <a:pt x="2388" y="275"/>
                  </a:lnTo>
                  <a:lnTo>
                    <a:pt x="2370" y="267"/>
                  </a:lnTo>
                  <a:lnTo>
                    <a:pt x="2351" y="265"/>
                  </a:lnTo>
                  <a:lnTo>
                    <a:pt x="2276" y="265"/>
                  </a:lnTo>
                  <a:close/>
                  <a:moveTo>
                    <a:pt x="202" y="0"/>
                  </a:moveTo>
                  <a:lnTo>
                    <a:pt x="3156" y="0"/>
                  </a:lnTo>
                  <a:lnTo>
                    <a:pt x="3189" y="3"/>
                  </a:lnTo>
                  <a:lnTo>
                    <a:pt x="3220" y="10"/>
                  </a:lnTo>
                  <a:lnTo>
                    <a:pt x="3249" y="23"/>
                  </a:lnTo>
                  <a:lnTo>
                    <a:pt x="3275" y="39"/>
                  </a:lnTo>
                  <a:lnTo>
                    <a:pt x="3299" y="59"/>
                  </a:lnTo>
                  <a:lnTo>
                    <a:pt x="3319" y="83"/>
                  </a:lnTo>
                  <a:lnTo>
                    <a:pt x="3336" y="109"/>
                  </a:lnTo>
                  <a:lnTo>
                    <a:pt x="3348" y="139"/>
                  </a:lnTo>
                  <a:lnTo>
                    <a:pt x="3356" y="169"/>
                  </a:lnTo>
                  <a:lnTo>
                    <a:pt x="3358" y="202"/>
                  </a:lnTo>
                  <a:lnTo>
                    <a:pt x="3358" y="2849"/>
                  </a:lnTo>
                  <a:lnTo>
                    <a:pt x="3356" y="2883"/>
                  </a:lnTo>
                  <a:lnTo>
                    <a:pt x="3348" y="2913"/>
                  </a:lnTo>
                  <a:lnTo>
                    <a:pt x="3336" y="2942"/>
                  </a:lnTo>
                  <a:lnTo>
                    <a:pt x="3319" y="2968"/>
                  </a:lnTo>
                  <a:lnTo>
                    <a:pt x="3299" y="2993"/>
                  </a:lnTo>
                  <a:lnTo>
                    <a:pt x="3275" y="3012"/>
                  </a:lnTo>
                  <a:lnTo>
                    <a:pt x="3249" y="3028"/>
                  </a:lnTo>
                  <a:lnTo>
                    <a:pt x="3220" y="3041"/>
                  </a:lnTo>
                  <a:lnTo>
                    <a:pt x="3189" y="3049"/>
                  </a:lnTo>
                  <a:lnTo>
                    <a:pt x="3156" y="3052"/>
                  </a:lnTo>
                  <a:lnTo>
                    <a:pt x="202" y="3052"/>
                  </a:lnTo>
                  <a:lnTo>
                    <a:pt x="169" y="3049"/>
                  </a:lnTo>
                  <a:lnTo>
                    <a:pt x="139" y="3041"/>
                  </a:lnTo>
                  <a:lnTo>
                    <a:pt x="109" y="3028"/>
                  </a:lnTo>
                  <a:lnTo>
                    <a:pt x="82" y="3012"/>
                  </a:lnTo>
                  <a:lnTo>
                    <a:pt x="59" y="2993"/>
                  </a:lnTo>
                  <a:lnTo>
                    <a:pt x="39" y="2968"/>
                  </a:lnTo>
                  <a:lnTo>
                    <a:pt x="22" y="2942"/>
                  </a:lnTo>
                  <a:lnTo>
                    <a:pt x="10" y="2913"/>
                  </a:lnTo>
                  <a:lnTo>
                    <a:pt x="3" y="2883"/>
                  </a:lnTo>
                  <a:lnTo>
                    <a:pt x="0" y="2849"/>
                  </a:lnTo>
                  <a:lnTo>
                    <a:pt x="0" y="202"/>
                  </a:lnTo>
                  <a:lnTo>
                    <a:pt x="3" y="169"/>
                  </a:lnTo>
                  <a:lnTo>
                    <a:pt x="10" y="139"/>
                  </a:lnTo>
                  <a:lnTo>
                    <a:pt x="22" y="109"/>
                  </a:lnTo>
                  <a:lnTo>
                    <a:pt x="39" y="83"/>
                  </a:lnTo>
                  <a:lnTo>
                    <a:pt x="59" y="59"/>
                  </a:lnTo>
                  <a:lnTo>
                    <a:pt x="82" y="39"/>
                  </a:lnTo>
                  <a:lnTo>
                    <a:pt x="109" y="23"/>
                  </a:lnTo>
                  <a:lnTo>
                    <a:pt x="139" y="10"/>
                  </a:lnTo>
                  <a:lnTo>
                    <a:pt x="169" y="3"/>
                  </a:lnTo>
                  <a:lnTo>
                    <a:pt x="20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1" name="Freeform 44">
              <a:extLst>
                <a:ext uri="{FF2B5EF4-FFF2-40B4-BE49-F238E27FC236}">
                  <a16:creationId xmlns:a16="http://schemas.microsoft.com/office/drawing/2014/main" id="{9D3858A5-EBD7-4C25-9FB4-BA194F4BDE4C}"/>
                </a:ext>
              </a:extLst>
            </p:cNvPr>
            <p:cNvSpPr>
              <a:spLocks/>
            </p:cNvSpPr>
            <p:nvPr/>
          </p:nvSpPr>
          <p:spPr bwMode="auto">
            <a:xfrm>
              <a:off x="1589088" y="1927225"/>
              <a:ext cx="595313" cy="571500"/>
            </a:xfrm>
            <a:custGeom>
              <a:avLst/>
              <a:gdLst>
                <a:gd name="T0" fmla="*/ 646 w 751"/>
                <a:gd name="T1" fmla="*/ 0 h 721"/>
                <a:gd name="T2" fmla="*/ 665 w 751"/>
                <a:gd name="T3" fmla="*/ 2 h 721"/>
                <a:gd name="T4" fmla="*/ 684 w 751"/>
                <a:gd name="T5" fmla="*/ 8 h 721"/>
                <a:gd name="T6" fmla="*/ 702 w 751"/>
                <a:gd name="T7" fmla="*/ 17 h 721"/>
                <a:gd name="T8" fmla="*/ 718 w 751"/>
                <a:gd name="T9" fmla="*/ 30 h 721"/>
                <a:gd name="T10" fmla="*/ 732 w 751"/>
                <a:gd name="T11" fmla="*/ 46 h 721"/>
                <a:gd name="T12" fmla="*/ 742 w 751"/>
                <a:gd name="T13" fmla="*/ 65 h 721"/>
                <a:gd name="T14" fmla="*/ 749 w 751"/>
                <a:gd name="T15" fmla="*/ 84 h 721"/>
                <a:gd name="T16" fmla="*/ 751 w 751"/>
                <a:gd name="T17" fmla="*/ 105 h 721"/>
                <a:gd name="T18" fmla="*/ 751 w 751"/>
                <a:gd name="T19" fmla="*/ 108 h 721"/>
                <a:gd name="T20" fmla="*/ 748 w 751"/>
                <a:gd name="T21" fmla="*/ 132 h 721"/>
                <a:gd name="T22" fmla="*/ 739 w 751"/>
                <a:gd name="T23" fmla="*/ 154 h 721"/>
                <a:gd name="T24" fmla="*/ 727 w 751"/>
                <a:gd name="T25" fmla="*/ 175 h 721"/>
                <a:gd name="T26" fmla="*/ 710 w 751"/>
                <a:gd name="T27" fmla="*/ 191 h 721"/>
                <a:gd name="T28" fmla="*/ 689 w 751"/>
                <a:gd name="T29" fmla="*/ 203 h 721"/>
                <a:gd name="T30" fmla="*/ 351 w 751"/>
                <a:gd name="T31" fmla="*/ 360 h 721"/>
                <a:gd name="T32" fmla="*/ 689 w 751"/>
                <a:gd name="T33" fmla="*/ 518 h 721"/>
                <a:gd name="T34" fmla="*/ 710 w 751"/>
                <a:gd name="T35" fmla="*/ 530 h 721"/>
                <a:gd name="T36" fmla="*/ 727 w 751"/>
                <a:gd name="T37" fmla="*/ 546 h 721"/>
                <a:gd name="T38" fmla="*/ 739 w 751"/>
                <a:gd name="T39" fmla="*/ 567 h 721"/>
                <a:gd name="T40" fmla="*/ 748 w 751"/>
                <a:gd name="T41" fmla="*/ 589 h 721"/>
                <a:gd name="T42" fmla="*/ 751 w 751"/>
                <a:gd name="T43" fmla="*/ 613 h 721"/>
                <a:gd name="T44" fmla="*/ 751 w 751"/>
                <a:gd name="T45" fmla="*/ 616 h 721"/>
                <a:gd name="T46" fmla="*/ 749 w 751"/>
                <a:gd name="T47" fmla="*/ 636 h 721"/>
                <a:gd name="T48" fmla="*/ 742 w 751"/>
                <a:gd name="T49" fmla="*/ 656 h 721"/>
                <a:gd name="T50" fmla="*/ 732 w 751"/>
                <a:gd name="T51" fmla="*/ 675 h 721"/>
                <a:gd name="T52" fmla="*/ 718 w 751"/>
                <a:gd name="T53" fmla="*/ 691 h 721"/>
                <a:gd name="T54" fmla="*/ 702 w 751"/>
                <a:gd name="T55" fmla="*/ 704 h 721"/>
                <a:gd name="T56" fmla="*/ 684 w 751"/>
                <a:gd name="T57" fmla="*/ 712 h 721"/>
                <a:gd name="T58" fmla="*/ 665 w 751"/>
                <a:gd name="T59" fmla="*/ 719 h 721"/>
                <a:gd name="T60" fmla="*/ 646 w 751"/>
                <a:gd name="T61" fmla="*/ 721 h 721"/>
                <a:gd name="T62" fmla="*/ 622 w 751"/>
                <a:gd name="T63" fmla="*/ 718 h 721"/>
                <a:gd name="T64" fmla="*/ 601 w 751"/>
                <a:gd name="T65" fmla="*/ 710 h 721"/>
                <a:gd name="T66" fmla="*/ 61 w 751"/>
                <a:gd name="T67" fmla="*/ 460 h 721"/>
                <a:gd name="T68" fmla="*/ 41 w 751"/>
                <a:gd name="T69" fmla="*/ 447 h 721"/>
                <a:gd name="T70" fmla="*/ 23 w 751"/>
                <a:gd name="T71" fmla="*/ 430 h 721"/>
                <a:gd name="T72" fmla="*/ 11 w 751"/>
                <a:gd name="T73" fmla="*/ 410 h 721"/>
                <a:gd name="T74" fmla="*/ 3 w 751"/>
                <a:gd name="T75" fmla="*/ 387 h 721"/>
                <a:gd name="T76" fmla="*/ 0 w 751"/>
                <a:gd name="T77" fmla="*/ 364 h 721"/>
                <a:gd name="T78" fmla="*/ 0 w 751"/>
                <a:gd name="T79" fmla="*/ 357 h 721"/>
                <a:gd name="T80" fmla="*/ 3 w 751"/>
                <a:gd name="T81" fmla="*/ 332 h 721"/>
                <a:gd name="T82" fmla="*/ 11 w 751"/>
                <a:gd name="T83" fmla="*/ 310 h 721"/>
                <a:gd name="T84" fmla="*/ 23 w 751"/>
                <a:gd name="T85" fmla="*/ 291 h 721"/>
                <a:gd name="T86" fmla="*/ 41 w 751"/>
                <a:gd name="T87" fmla="*/ 274 h 721"/>
                <a:gd name="T88" fmla="*/ 61 w 751"/>
                <a:gd name="T89" fmla="*/ 261 h 721"/>
                <a:gd name="T90" fmla="*/ 601 w 751"/>
                <a:gd name="T91" fmla="*/ 11 h 721"/>
                <a:gd name="T92" fmla="*/ 622 w 751"/>
                <a:gd name="T93" fmla="*/ 3 h 721"/>
                <a:gd name="T94" fmla="*/ 646 w 751"/>
                <a:gd name="T95" fmla="*/ 0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51" h="721">
                  <a:moveTo>
                    <a:pt x="646" y="0"/>
                  </a:moveTo>
                  <a:lnTo>
                    <a:pt x="665" y="2"/>
                  </a:lnTo>
                  <a:lnTo>
                    <a:pt x="684" y="8"/>
                  </a:lnTo>
                  <a:lnTo>
                    <a:pt x="702" y="17"/>
                  </a:lnTo>
                  <a:lnTo>
                    <a:pt x="718" y="30"/>
                  </a:lnTo>
                  <a:lnTo>
                    <a:pt x="732" y="46"/>
                  </a:lnTo>
                  <a:lnTo>
                    <a:pt x="742" y="65"/>
                  </a:lnTo>
                  <a:lnTo>
                    <a:pt x="749" y="84"/>
                  </a:lnTo>
                  <a:lnTo>
                    <a:pt x="751" y="105"/>
                  </a:lnTo>
                  <a:lnTo>
                    <a:pt x="751" y="108"/>
                  </a:lnTo>
                  <a:lnTo>
                    <a:pt x="748" y="132"/>
                  </a:lnTo>
                  <a:lnTo>
                    <a:pt x="739" y="154"/>
                  </a:lnTo>
                  <a:lnTo>
                    <a:pt x="727" y="175"/>
                  </a:lnTo>
                  <a:lnTo>
                    <a:pt x="710" y="191"/>
                  </a:lnTo>
                  <a:lnTo>
                    <a:pt x="689" y="203"/>
                  </a:lnTo>
                  <a:lnTo>
                    <a:pt x="351" y="360"/>
                  </a:lnTo>
                  <a:lnTo>
                    <a:pt x="689" y="518"/>
                  </a:lnTo>
                  <a:lnTo>
                    <a:pt x="710" y="530"/>
                  </a:lnTo>
                  <a:lnTo>
                    <a:pt x="727" y="546"/>
                  </a:lnTo>
                  <a:lnTo>
                    <a:pt x="739" y="567"/>
                  </a:lnTo>
                  <a:lnTo>
                    <a:pt x="748" y="589"/>
                  </a:lnTo>
                  <a:lnTo>
                    <a:pt x="751" y="613"/>
                  </a:lnTo>
                  <a:lnTo>
                    <a:pt x="751" y="616"/>
                  </a:lnTo>
                  <a:lnTo>
                    <a:pt x="749" y="636"/>
                  </a:lnTo>
                  <a:lnTo>
                    <a:pt x="742" y="656"/>
                  </a:lnTo>
                  <a:lnTo>
                    <a:pt x="732" y="675"/>
                  </a:lnTo>
                  <a:lnTo>
                    <a:pt x="718" y="691"/>
                  </a:lnTo>
                  <a:lnTo>
                    <a:pt x="702" y="704"/>
                  </a:lnTo>
                  <a:lnTo>
                    <a:pt x="684" y="712"/>
                  </a:lnTo>
                  <a:lnTo>
                    <a:pt x="665" y="719"/>
                  </a:lnTo>
                  <a:lnTo>
                    <a:pt x="646" y="721"/>
                  </a:lnTo>
                  <a:lnTo>
                    <a:pt x="622" y="718"/>
                  </a:lnTo>
                  <a:lnTo>
                    <a:pt x="601" y="710"/>
                  </a:lnTo>
                  <a:lnTo>
                    <a:pt x="61" y="460"/>
                  </a:lnTo>
                  <a:lnTo>
                    <a:pt x="41" y="447"/>
                  </a:lnTo>
                  <a:lnTo>
                    <a:pt x="23" y="430"/>
                  </a:lnTo>
                  <a:lnTo>
                    <a:pt x="11" y="410"/>
                  </a:lnTo>
                  <a:lnTo>
                    <a:pt x="3" y="387"/>
                  </a:lnTo>
                  <a:lnTo>
                    <a:pt x="0" y="364"/>
                  </a:lnTo>
                  <a:lnTo>
                    <a:pt x="0" y="357"/>
                  </a:lnTo>
                  <a:lnTo>
                    <a:pt x="3" y="332"/>
                  </a:lnTo>
                  <a:lnTo>
                    <a:pt x="11" y="310"/>
                  </a:lnTo>
                  <a:lnTo>
                    <a:pt x="23" y="291"/>
                  </a:lnTo>
                  <a:lnTo>
                    <a:pt x="41" y="274"/>
                  </a:lnTo>
                  <a:lnTo>
                    <a:pt x="61" y="261"/>
                  </a:lnTo>
                  <a:lnTo>
                    <a:pt x="601" y="11"/>
                  </a:lnTo>
                  <a:lnTo>
                    <a:pt x="622" y="3"/>
                  </a:lnTo>
                  <a:lnTo>
                    <a:pt x="6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2" name="Freeform 45">
              <a:extLst>
                <a:ext uri="{FF2B5EF4-FFF2-40B4-BE49-F238E27FC236}">
                  <a16:creationId xmlns:a16="http://schemas.microsoft.com/office/drawing/2014/main" id="{9D5BB699-A258-4187-90D5-17D4DA553AF4}"/>
                </a:ext>
              </a:extLst>
            </p:cNvPr>
            <p:cNvSpPr>
              <a:spLocks/>
            </p:cNvSpPr>
            <p:nvPr/>
          </p:nvSpPr>
          <p:spPr bwMode="auto">
            <a:xfrm>
              <a:off x="2173288" y="1689100"/>
              <a:ext cx="450850" cy="1041400"/>
            </a:xfrm>
            <a:custGeom>
              <a:avLst/>
              <a:gdLst>
                <a:gd name="T0" fmla="*/ 461 w 569"/>
                <a:gd name="T1" fmla="*/ 0 h 1313"/>
                <a:gd name="T2" fmla="*/ 464 w 569"/>
                <a:gd name="T3" fmla="*/ 0 h 1313"/>
                <a:gd name="T4" fmla="*/ 483 w 569"/>
                <a:gd name="T5" fmla="*/ 2 h 1313"/>
                <a:gd name="T6" fmla="*/ 502 w 569"/>
                <a:gd name="T7" fmla="*/ 8 h 1313"/>
                <a:gd name="T8" fmla="*/ 520 w 569"/>
                <a:gd name="T9" fmla="*/ 16 h 1313"/>
                <a:gd name="T10" fmla="*/ 535 w 569"/>
                <a:gd name="T11" fmla="*/ 28 h 1313"/>
                <a:gd name="T12" fmla="*/ 548 w 569"/>
                <a:gd name="T13" fmla="*/ 44 h 1313"/>
                <a:gd name="T14" fmla="*/ 558 w 569"/>
                <a:gd name="T15" fmla="*/ 61 h 1313"/>
                <a:gd name="T16" fmla="*/ 565 w 569"/>
                <a:gd name="T17" fmla="*/ 79 h 1313"/>
                <a:gd name="T18" fmla="*/ 569 w 569"/>
                <a:gd name="T19" fmla="*/ 99 h 1313"/>
                <a:gd name="T20" fmla="*/ 568 w 569"/>
                <a:gd name="T21" fmla="*/ 118 h 1313"/>
                <a:gd name="T22" fmla="*/ 564 w 569"/>
                <a:gd name="T23" fmla="*/ 137 h 1313"/>
                <a:gd name="T24" fmla="*/ 207 w 569"/>
                <a:gd name="T25" fmla="*/ 1241 h 1313"/>
                <a:gd name="T26" fmla="*/ 199 w 569"/>
                <a:gd name="T27" fmla="*/ 1261 h 1313"/>
                <a:gd name="T28" fmla="*/ 186 w 569"/>
                <a:gd name="T29" fmla="*/ 1278 h 1313"/>
                <a:gd name="T30" fmla="*/ 169 w 569"/>
                <a:gd name="T31" fmla="*/ 1293 h 1313"/>
                <a:gd name="T32" fmla="*/ 151 w 569"/>
                <a:gd name="T33" fmla="*/ 1304 h 1313"/>
                <a:gd name="T34" fmla="*/ 130 w 569"/>
                <a:gd name="T35" fmla="*/ 1311 h 1313"/>
                <a:gd name="T36" fmla="*/ 107 w 569"/>
                <a:gd name="T37" fmla="*/ 1313 h 1313"/>
                <a:gd name="T38" fmla="*/ 105 w 569"/>
                <a:gd name="T39" fmla="*/ 1313 h 1313"/>
                <a:gd name="T40" fmla="*/ 85 w 569"/>
                <a:gd name="T41" fmla="*/ 1311 h 1313"/>
                <a:gd name="T42" fmla="*/ 67 w 569"/>
                <a:gd name="T43" fmla="*/ 1306 h 1313"/>
                <a:gd name="T44" fmla="*/ 49 w 569"/>
                <a:gd name="T45" fmla="*/ 1297 h 1313"/>
                <a:gd name="T46" fmla="*/ 33 w 569"/>
                <a:gd name="T47" fmla="*/ 1284 h 1313"/>
                <a:gd name="T48" fmla="*/ 20 w 569"/>
                <a:gd name="T49" fmla="*/ 1270 h 1313"/>
                <a:gd name="T50" fmla="*/ 9 w 569"/>
                <a:gd name="T51" fmla="*/ 1253 h 1313"/>
                <a:gd name="T52" fmla="*/ 3 w 569"/>
                <a:gd name="T53" fmla="*/ 1234 h 1313"/>
                <a:gd name="T54" fmla="*/ 0 w 569"/>
                <a:gd name="T55" fmla="*/ 1215 h 1313"/>
                <a:gd name="T56" fmla="*/ 0 w 569"/>
                <a:gd name="T57" fmla="*/ 1196 h 1313"/>
                <a:gd name="T58" fmla="*/ 4 w 569"/>
                <a:gd name="T59" fmla="*/ 1176 h 1313"/>
                <a:gd name="T60" fmla="*/ 361 w 569"/>
                <a:gd name="T61" fmla="*/ 73 h 1313"/>
                <a:gd name="T62" fmla="*/ 370 w 569"/>
                <a:gd name="T63" fmla="*/ 53 h 1313"/>
                <a:gd name="T64" fmla="*/ 382 w 569"/>
                <a:gd name="T65" fmla="*/ 35 h 1313"/>
                <a:gd name="T66" fmla="*/ 399 w 569"/>
                <a:gd name="T67" fmla="*/ 20 h 1313"/>
                <a:gd name="T68" fmla="*/ 418 w 569"/>
                <a:gd name="T69" fmla="*/ 10 h 1313"/>
                <a:gd name="T70" fmla="*/ 438 w 569"/>
                <a:gd name="T71" fmla="*/ 3 h 1313"/>
                <a:gd name="T72" fmla="*/ 461 w 569"/>
                <a:gd name="T73" fmla="*/ 0 h 1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9" h="1313">
                  <a:moveTo>
                    <a:pt x="461" y="0"/>
                  </a:moveTo>
                  <a:lnTo>
                    <a:pt x="464" y="0"/>
                  </a:lnTo>
                  <a:lnTo>
                    <a:pt x="483" y="2"/>
                  </a:lnTo>
                  <a:lnTo>
                    <a:pt x="502" y="8"/>
                  </a:lnTo>
                  <a:lnTo>
                    <a:pt x="520" y="16"/>
                  </a:lnTo>
                  <a:lnTo>
                    <a:pt x="535" y="28"/>
                  </a:lnTo>
                  <a:lnTo>
                    <a:pt x="548" y="44"/>
                  </a:lnTo>
                  <a:lnTo>
                    <a:pt x="558" y="61"/>
                  </a:lnTo>
                  <a:lnTo>
                    <a:pt x="565" y="79"/>
                  </a:lnTo>
                  <a:lnTo>
                    <a:pt x="569" y="99"/>
                  </a:lnTo>
                  <a:lnTo>
                    <a:pt x="568" y="118"/>
                  </a:lnTo>
                  <a:lnTo>
                    <a:pt x="564" y="137"/>
                  </a:lnTo>
                  <a:lnTo>
                    <a:pt x="207" y="1241"/>
                  </a:lnTo>
                  <a:lnTo>
                    <a:pt x="199" y="1261"/>
                  </a:lnTo>
                  <a:lnTo>
                    <a:pt x="186" y="1278"/>
                  </a:lnTo>
                  <a:lnTo>
                    <a:pt x="169" y="1293"/>
                  </a:lnTo>
                  <a:lnTo>
                    <a:pt x="151" y="1304"/>
                  </a:lnTo>
                  <a:lnTo>
                    <a:pt x="130" y="1311"/>
                  </a:lnTo>
                  <a:lnTo>
                    <a:pt x="107" y="1313"/>
                  </a:lnTo>
                  <a:lnTo>
                    <a:pt x="105" y="1313"/>
                  </a:lnTo>
                  <a:lnTo>
                    <a:pt x="85" y="1311"/>
                  </a:lnTo>
                  <a:lnTo>
                    <a:pt x="67" y="1306"/>
                  </a:lnTo>
                  <a:lnTo>
                    <a:pt x="49" y="1297"/>
                  </a:lnTo>
                  <a:lnTo>
                    <a:pt x="33" y="1284"/>
                  </a:lnTo>
                  <a:lnTo>
                    <a:pt x="20" y="1270"/>
                  </a:lnTo>
                  <a:lnTo>
                    <a:pt x="9" y="1253"/>
                  </a:lnTo>
                  <a:lnTo>
                    <a:pt x="3" y="1234"/>
                  </a:lnTo>
                  <a:lnTo>
                    <a:pt x="0" y="1215"/>
                  </a:lnTo>
                  <a:lnTo>
                    <a:pt x="0" y="1196"/>
                  </a:lnTo>
                  <a:lnTo>
                    <a:pt x="4" y="1176"/>
                  </a:lnTo>
                  <a:lnTo>
                    <a:pt x="361" y="73"/>
                  </a:lnTo>
                  <a:lnTo>
                    <a:pt x="370" y="53"/>
                  </a:lnTo>
                  <a:lnTo>
                    <a:pt x="382" y="35"/>
                  </a:lnTo>
                  <a:lnTo>
                    <a:pt x="399" y="20"/>
                  </a:lnTo>
                  <a:lnTo>
                    <a:pt x="418" y="10"/>
                  </a:lnTo>
                  <a:lnTo>
                    <a:pt x="438" y="3"/>
                  </a:lnTo>
                  <a:lnTo>
                    <a:pt x="4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3" name="Freeform 46">
              <a:extLst>
                <a:ext uri="{FF2B5EF4-FFF2-40B4-BE49-F238E27FC236}">
                  <a16:creationId xmlns:a16="http://schemas.microsoft.com/office/drawing/2014/main" id="{1C9473AF-67DA-4E85-8D7B-4FFB9D25EC03}"/>
                </a:ext>
              </a:extLst>
            </p:cNvPr>
            <p:cNvSpPr>
              <a:spLocks/>
            </p:cNvSpPr>
            <p:nvPr/>
          </p:nvSpPr>
          <p:spPr bwMode="auto">
            <a:xfrm>
              <a:off x="2611438" y="1927225"/>
              <a:ext cx="595313" cy="571500"/>
            </a:xfrm>
            <a:custGeom>
              <a:avLst/>
              <a:gdLst>
                <a:gd name="T0" fmla="*/ 105 w 750"/>
                <a:gd name="T1" fmla="*/ 0 h 721"/>
                <a:gd name="T2" fmla="*/ 128 w 750"/>
                <a:gd name="T3" fmla="*/ 3 h 721"/>
                <a:gd name="T4" fmla="*/ 149 w 750"/>
                <a:gd name="T5" fmla="*/ 11 h 721"/>
                <a:gd name="T6" fmla="*/ 690 w 750"/>
                <a:gd name="T7" fmla="*/ 261 h 721"/>
                <a:gd name="T8" fmla="*/ 710 w 750"/>
                <a:gd name="T9" fmla="*/ 274 h 721"/>
                <a:gd name="T10" fmla="*/ 727 w 750"/>
                <a:gd name="T11" fmla="*/ 291 h 721"/>
                <a:gd name="T12" fmla="*/ 740 w 750"/>
                <a:gd name="T13" fmla="*/ 310 h 721"/>
                <a:gd name="T14" fmla="*/ 747 w 750"/>
                <a:gd name="T15" fmla="*/ 332 h 721"/>
                <a:gd name="T16" fmla="*/ 750 w 750"/>
                <a:gd name="T17" fmla="*/ 357 h 721"/>
                <a:gd name="T18" fmla="*/ 750 w 750"/>
                <a:gd name="T19" fmla="*/ 364 h 721"/>
                <a:gd name="T20" fmla="*/ 747 w 750"/>
                <a:gd name="T21" fmla="*/ 389 h 721"/>
                <a:gd name="T22" fmla="*/ 740 w 750"/>
                <a:gd name="T23" fmla="*/ 410 h 721"/>
                <a:gd name="T24" fmla="*/ 727 w 750"/>
                <a:gd name="T25" fmla="*/ 430 h 721"/>
                <a:gd name="T26" fmla="*/ 710 w 750"/>
                <a:gd name="T27" fmla="*/ 447 h 721"/>
                <a:gd name="T28" fmla="*/ 690 w 750"/>
                <a:gd name="T29" fmla="*/ 460 h 721"/>
                <a:gd name="T30" fmla="*/ 149 w 750"/>
                <a:gd name="T31" fmla="*/ 710 h 721"/>
                <a:gd name="T32" fmla="*/ 128 w 750"/>
                <a:gd name="T33" fmla="*/ 718 h 721"/>
                <a:gd name="T34" fmla="*/ 105 w 750"/>
                <a:gd name="T35" fmla="*/ 721 h 721"/>
                <a:gd name="T36" fmla="*/ 85 w 750"/>
                <a:gd name="T37" fmla="*/ 719 h 721"/>
                <a:gd name="T38" fmla="*/ 67 w 750"/>
                <a:gd name="T39" fmla="*/ 712 h 721"/>
                <a:gd name="T40" fmla="*/ 48 w 750"/>
                <a:gd name="T41" fmla="*/ 704 h 721"/>
                <a:gd name="T42" fmla="*/ 32 w 750"/>
                <a:gd name="T43" fmla="*/ 691 h 721"/>
                <a:gd name="T44" fmla="*/ 19 w 750"/>
                <a:gd name="T45" fmla="*/ 675 h 721"/>
                <a:gd name="T46" fmla="*/ 9 w 750"/>
                <a:gd name="T47" fmla="*/ 656 h 721"/>
                <a:gd name="T48" fmla="*/ 2 w 750"/>
                <a:gd name="T49" fmla="*/ 636 h 721"/>
                <a:gd name="T50" fmla="*/ 0 w 750"/>
                <a:gd name="T51" fmla="*/ 616 h 721"/>
                <a:gd name="T52" fmla="*/ 0 w 750"/>
                <a:gd name="T53" fmla="*/ 613 h 721"/>
                <a:gd name="T54" fmla="*/ 2 w 750"/>
                <a:gd name="T55" fmla="*/ 589 h 721"/>
                <a:gd name="T56" fmla="*/ 11 w 750"/>
                <a:gd name="T57" fmla="*/ 567 h 721"/>
                <a:gd name="T58" fmla="*/ 24 w 750"/>
                <a:gd name="T59" fmla="*/ 546 h 721"/>
                <a:gd name="T60" fmla="*/ 40 w 750"/>
                <a:gd name="T61" fmla="*/ 530 h 721"/>
                <a:gd name="T62" fmla="*/ 60 w 750"/>
                <a:gd name="T63" fmla="*/ 518 h 721"/>
                <a:gd name="T64" fmla="*/ 399 w 750"/>
                <a:gd name="T65" fmla="*/ 360 h 721"/>
                <a:gd name="T66" fmla="*/ 60 w 750"/>
                <a:gd name="T67" fmla="*/ 203 h 721"/>
                <a:gd name="T68" fmla="*/ 40 w 750"/>
                <a:gd name="T69" fmla="*/ 191 h 721"/>
                <a:gd name="T70" fmla="*/ 24 w 750"/>
                <a:gd name="T71" fmla="*/ 175 h 721"/>
                <a:gd name="T72" fmla="*/ 11 w 750"/>
                <a:gd name="T73" fmla="*/ 154 h 721"/>
                <a:gd name="T74" fmla="*/ 2 w 750"/>
                <a:gd name="T75" fmla="*/ 132 h 721"/>
                <a:gd name="T76" fmla="*/ 0 w 750"/>
                <a:gd name="T77" fmla="*/ 108 h 721"/>
                <a:gd name="T78" fmla="*/ 0 w 750"/>
                <a:gd name="T79" fmla="*/ 105 h 721"/>
                <a:gd name="T80" fmla="*/ 2 w 750"/>
                <a:gd name="T81" fmla="*/ 84 h 721"/>
                <a:gd name="T82" fmla="*/ 9 w 750"/>
                <a:gd name="T83" fmla="*/ 65 h 721"/>
                <a:gd name="T84" fmla="*/ 19 w 750"/>
                <a:gd name="T85" fmla="*/ 46 h 721"/>
                <a:gd name="T86" fmla="*/ 32 w 750"/>
                <a:gd name="T87" fmla="*/ 30 h 721"/>
                <a:gd name="T88" fmla="*/ 48 w 750"/>
                <a:gd name="T89" fmla="*/ 17 h 721"/>
                <a:gd name="T90" fmla="*/ 67 w 750"/>
                <a:gd name="T91" fmla="*/ 8 h 721"/>
                <a:gd name="T92" fmla="*/ 85 w 750"/>
                <a:gd name="T93" fmla="*/ 2 h 721"/>
                <a:gd name="T94" fmla="*/ 105 w 750"/>
                <a:gd name="T95" fmla="*/ 0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50" h="721">
                  <a:moveTo>
                    <a:pt x="105" y="0"/>
                  </a:moveTo>
                  <a:lnTo>
                    <a:pt x="128" y="3"/>
                  </a:lnTo>
                  <a:lnTo>
                    <a:pt x="149" y="11"/>
                  </a:lnTo>
                  <a:lnTo>
                    <a:pt x="690" y="261"/>
                  </a:lnTo>
                  <a:lnTo>
                    <a:pt x="710" y="274"/>
                  </a:lnTo>
                  <a:lnTo>
                    <a:pt x="727" y="291"/>
                  </a:lnTo>
                  <a:lnTo>
                    <a:pt x="740" y="310"/>
                  </a:lnTo>
                  <a:lnTo>
                    <a:pt x="747" y="332"/>
                  </a:lnTo>
                  <a:lnTo>
                    <a:pt x="750" y="357"/>
                  </a:lnTo>
                  <a:lnTo>
                    <a:pt x="750" y="364"/>
                  </a:lnTo>
                  <a:lnTo>
                    <a:pt x="747" y="389"/>
                  </a:lnTo>
                  <a:lnTo>
                    <a:pt x="740" y="410"/>
                  </a:lnTo>
                  <a:lnTo>
                    <a:pt x="727" y="430"/>
                  </a:lnTo>
                  <a:lnTo>
                    <a:pt x="710" y="447"/>
                  </a:lnTo>
                  <a:lnTo>
                    <a:pt x="690" y="460"/>
                  </a:lnTo>
                  <a:lnTo>
                    <a:pt x="149" y="710"/>
                  </a:lnTo>
                  <a:lnTo>
                    <a:pt x="128" y="718"/>
                  </a:lnTo>
                  <a:lnTo>
                    <a:pt x="105" y="721"/>
                  </a:lnTo>
                  <a:lnTo>
                    <a:pt x="85" y="719"/>
                  </a:lnTo>
                  <a:lnTo>
                    <a:pt x="67" y="712"/>
                  </a:lnTo>
                  <a:lnTo>
                    <a:pt x="48" y="704"/>
                  </a:lnTo>
                  <a:lnTo>
                    <a:pt x="32" y="691"/>
                  </a:lnTo>
                  <a:lnTo>
                    <a:pt x="19" y="675"/>
                  </a:lnTo>
                  <a:lnTo>
                    <a:pt x="9" y="656"/>
                  </a:lnTo>
                  <a:lnTo>
                    <a:pt x="2" y="636"/>
                  </a:lnTo>
                  <a:lnTo>
                    <a:pt x="0" y="616"/>
                  </a:lnTo>
                  <a:lnTo>
                    <a:pt x="0" y="613"/>
                  </a:lnTo>
                  <a:lnTo>
                    <a:pt x="2" y="589"/>
                  </a:lnTo>
                  <a:lnTo>
                    <a:pt x="11" y="567"/>
                  </a:lnTo>
                  <a:lnTo>
                    <a:pt x="24" y="546"/>
                  </a:lnTo>
                  <a:lnTo>
                    <a:pt x="40" y="530"/>
                  </a:lnTo>
                  <a:lnTo>
                    <a:pt x="60" y="518"/>
                  </a:lnTo>
                  <a:lnTo>
                    <a:pt x="399" y="360"/>
                  </a:lnTo>
                  <a:lnTo>
                    <a:pt x="60" y="203"/>
                  </a:lnTo>
                  <a:lnTo>
                    <a:pt x="40" y="191"/>
                  </a:lnTo>
                  <a:lnTo>
                    <a:pt x="24" y="175"/>
                  </a:lnTo>
                  <a:lnTo>
                    <a:pt x="11" y="154"/>
                  </a:lnTo>
                  <a:lnTo>
                    <a:pt x="2" y="132"/>
                  </a:lnTo>
                  <a:lnTo>
                    <a:pt x="0" y="108"/>
                  </a:lnTo>
                  <a:lnTo>
                    <a:pt x="0" y="105"/>
                  </a:lnTo>
                  <a:lnTo>
                    <a:pt x="2" y="84"/>
                  </a:lnTo>
                  <a:lnTo>
                    <a:pt x="9" y="65"/>
                  </a:lnTo>
                  <a:lnTo>
                    <a:pt x="19" y="46"/>
                  </a:lnTo>
                  <a:lnTo>
                    <a:pt x="32" y="30"/>
                  </a:lnTo>
                  <a:lnTo>
                    <a:pt x="48" y="17"/>
                  </a:lnTo>
                  <a:lnTo>
                    <a:pt x="67" y="8"/>
                  </a:lnTo>
                  <a:lnTo>
                    <a:pt x="85" y="2"/>
                  </a:lnTo>
                  <a:lnTo>
                    <a:pt x="10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sp>
        <p:nvSpPr>
          <p:cNvPr id="6" name="TextBox 5">
            <a:extLst>
              <a:ext uri="{FF2B5EF4-FFF2-40B4-BE49-F238E27FC236}">
                <a16:creationId xmlns:a16="http://schemas.microsoft.com/office/drawing/2014/main" id="{0BF59EFD-3701-4420-AB3D-9D62E5DCF1E5}"/>
              </a:ext>
            </a:extLst>
          </p:cNvPr>
          <p:cNvSpPr txBox="1"/>
          <p:nvPr/>
        </p:nvSpPr>
        <p:spPr>
          <a:xfrm>
            <a:off x="1990725" y="4934789"/>
            <a:ext cx="2286000" cy="369332"/>
          </a:xfrm>
          <a:prstGeom prst="rect">
            <a:avLst/>
          </a:prstGeom>
          <a:noFill/>
        </p:spPr>
        <p:txBody>
          <a:bodyPr wrap="square" rtlCol="0">
            <a:spAutoFit/>
          </a:bodyPr>
          <a:lstStyle/>
          <a:p>
            <a:r>
              <a:rPr lang="en-US" dirty="0"/>
              <a:t>Exercise Code:</a:t>
            </a:r>
          </a:p>
        </p:txBody>
      </p:sp>
    </p:spTree>
    <p:extLst>
      <p:ext uri="{BB962C8B-B14F-4D97-AF65-F5344CB8AC3E}">
        <p14:creationId xmlns:p14="http://schemas.microsoft.com/office/powerpoint/2010/main" val="19158206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Binding Modes</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6527"/>
            <a:ext cx="11118914" cy="4524315"/>
          </a:xfrm>
          <a:prstGeom prst="rect">
            <a:avLst/>
          </a:prstGeom>
          <a:noFill/>
        </p:spPr>
        <p:txBody>
          <a:bodyPr wrap="square" rtlCol="0">
            <a:spAutoFit/>
          </a:bodyPr>
          <a:lstStyle/>
          <a:p>
            <a:pPr algn="just">
              <a:lnSpc>
                <a:spcPct val="150000"/>
              </a:lnSpc>
            </a:pPr>
            <a:r>
              <a:rPr lang="en-US" b="0" i="0" dirty="0">
                <a:solidFill>
                  <a:srgbClr val="3C3C3C"/>
                </a:solidFill>
                <a:effectLst/>
              </a:rPr>
              <a:t>There are basically three modes of binding data in SAPUI5.</a:t>
            </a:r>
          </a:p>
          <a:p>
            <a:pPr marL="285750" indent="-285750" algn="just">
              <a:lnSpc>
                <a:spcPct val="150000"/>
              </a:lnSpc>
              <a:buFont typeface="Wingdings" panose="05000000000000000000" pitchFamily="2" charset="2"/>
              <a:buChar char="q"/>
            </a:pPr>
            <a:r>
              <a:rPr lang="en-US" b="1" i="0" dirty="0">
                <a:solidFill>
                  <a:srgbClr val="3C3C3C"/>
                </a:solidFill>
                <a:effectLst/>
              </a:rPr>
              <a:t>One-way binding</a:t>
            </a:r>
            <a:r>
              <a:rPr lang="en-US" b="0" i="0" dirty="0">
                <a:solidFill>
                  <a:srgbClr val="3C3C3C"/>
                </a:solidFill>
                <a:effectLst/>
              </a:rPr>
              <a:t> – Here, the data is transported in one direction only, i.e. from the model, through the binding instance to the consumer (usually the property of a control), but never in the other direction. Any change done on the model data from the front end is not affected to the model. All the data changes are reflected only on the controls.</a:t>
            </a:r>
          </a:p>
          <a:p>
            <a:pPr marL="285750" indent="-285750" algn="just">
              <a:lnSpc>
                <a:spcPct val="150000"/>
              </a:lnSpc>
              <a:buFont typeface="Wingdings" panose="05000000000000000000" pitchFamily="2" charset="2"/>
              <a:buChar char="q"/>
            </a:pPr>
            <a:r>
              <a:rPr lang="en-US" b="1" i="0" dirty="0">
                <a:solidFill>
                  <a:srgbClr val="3C3C3C"/>
                </a:solidFill>
                <a:effectLst/>
              </a:rPr>
              <a:t>Two-way binding</a:t>
            </a:r>
            <a:r>
              <a:rPr lang="en-US" b="0" i="0" dirty="0">
                <a:solidFill>
                  <a:srgbClr val="3C3C3C"/>
                </a:solidFill>
                <a:effectLst/>
              </a:rPr>
              <a:t> – Here all input changes done from front end controls are reflected on the model and the backend database. SAPUI5 automatically handles the transport of data both from the model to the controls and back from the controls to the model.</a:t>
            </a:r>
          </a:p>
          <a:p>
            <a:pPr marL="285750" indent="-285750" algn="just">
              <a:lnSpc>
                <a:spcPct val="150000"/>
              </a:lnSpc>
              <a:buFont typeface="Wingdings" panose="05000000000000000000" pitchFamily="2" charset="2"/>
              <a:buChar char="q"/>
            </a:pPr>
            <a:r>
              <a:rPr lang="en-US" b="1" i="0" dirty="0">
                <a:solidFill>
                  <a:srgbClr val="3C3C3C"/>
                </a:solidFill>
                <a:effectLst/>
              </a:rPr>
              <a:t>One-time binding</a:t>
            </a:r>
            <a:r>
              <a:rPr lang="en-US" b="0" i="0" dirty="0">
                <a:solidFill>
                  <a:srgbClr val="3C3C3C"/>
                </a:solidFill>
                <a:effectLst/>
              </a:rPr>
              <a:t> – Here all data will be bound from model to view just once. After that, the connection is no more set.</a:t>
            </a:r>
          </a:p>
          <a:p>
            <a:endParaRPr lang="en-US" dirty="0"/>
          </a:p>
        </p:txBody>
      </p:sp>
    </p:spTree>
    <p:extLst>
      <p:ext uri="{BB962C8B-B14F-4D97-AF65-F5344CB8AC3E}">
        <p14:creationId xmlns:p14="http://schemas.microsoft.com/office/powerpoint/2010/main" val="2751767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Aggregation Binding</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1118914" cy="2585323"/>
          </a:xfrm>
          <a:prstGeom prst="rect">
            <a:avLst/>
          </a:prstGeom>
          <a:noFill/>
        </p:spPr>
        <p:txBody>
          <a:bodyPr wrap="square" rtlCol="0">
            <a:spAutoFit/>
          </a:bodyPr>
          <a:lstStyle/>
          <a:p>
            <a:pPr marL="285750" indent="-285750" algn="just">
              <a:buFont typeface="Wingdings" panose="05000000000000000000" pitchFamily="2" charset="2"/>
              <a:buChar char="q"/>
            </a:pPr>
            <a:r>
              <a:rPr lang="en-US" dirty="0"/>
              <a:t>When we bind the </a:t>
            </a:r>
            <a:r>
              <a:rPr lang="en-US" b="1" dirty="0"/>
              <a:t>aggregation</a:t>
            </a:r>
            <a:r>
              <a:rPr lang="en-US" dirty="0"/>
              <a:t> of a control with the entityset of data model, it is called aggregation Binding.</a:t>
            </a:r>
          </a:p>
          <a:p>
            <a:pPr marL="285750" indent="-285750" algn="just">
              <a:buFont typeface="Wingdings" panose="05000000000000000000" pitchFamily="2" charset="2"/>
              <a:buChar char="q"/>
            </a:pPr>
            <a:r>
              <a:rPr lang="en-US" dirty="0"/>
              <a:t>The parent control (e.g. Table) is bound to the EntitySet path which is called </a:t>
            </a:r>
            <a:r>
              <a:rPr lang="en-US" b="1" dirty="0"/>
              <a:t>absolute path</a:t>
            </a:r>
            <a:r>
              <a:rPr lang="en-US" dirty="0"/>
              <a:t> and the child of the parent Control (e.g. Columns) are connected to the child properties of the EntitySet is called </a:t>
            </a:r>
            <a:r>
              <a:rPr lang="en-US" b="1" dirty="0"/>
              <a:t>relative path.</a:t>
            </a:r>
          </a:p>
          <a:p>
            <a:pPr marL="285750" indent="-285750" algn="just">
              <a:buFont typeface="Wingdings" panose="05000000000000000000" pitchFamily="2" charset="2"/>
              <a:buChar char="q"/>
            </a:pPr>
            <a:r>
              <a:rPr lang="en-US" b="0" i="0" dirty="0">
                <a:effectLst/>
              </a:rPr>
              <a:t>In aggregation binding, based on your model data, as many child controls will be created automatically.</a:t>
            </a:r>
            <a:endParaRPr lang="en-US" b="1" dirty="0"/>
          </a:p>
          <a:p>
            <a:pPr marL="285750" indent="-285750" algn="just">
              <a:buFont typeface="Wingdings" panose="05000000000000000000" pitchFamily="2" charset="2"/>
              <a:buChar char="q"/>
            </a:pPr>
            <a:r>
              <a:rPr lang="en-US" dirty="0"/>
              <a:t>Every Event of UI5 will trigger the </a:t>
            </a:r>
            <a:r>
              <a:rPr lang="en-US" b="1" dirty="0"/>
              <a:t>eventHandler </a:t>
            </a:r>
            <a:r>
              <a:rPr lang="en-US" dirty="0"/>
              <a:t>and we will get the Event Object as part of the event Handler. Depending on the event, the event handler object will have different parameters.</a:t>
            </a:r>
          </a:p>
          <a:p>
            <a:pPr algn="just"/>
            <a:r>
              <a:rPr lang="en-US" b="1" dirty="0"/>
              <a:t>Use Case of Aggregation Binding</a:t>
            </a:r>
          </a:p>
          <a:p>
            <a:pPr algn="just"/>
            <a:r>
              <a:rPr lang="en-US" b="0" i="0" dirty="0">
                <a:effectLst/>
              </a:rPr>
              <a:t>If we want to show a list or some data in tabular format, we need to bind a group of data. In such a case we will use aggregation binding.</a:t>
            </a:r>
            <a:endParaRPr lang="en-US" b="1" dirty="0"/>
          </a:p>
        </p:txBody>
      </p:sp>
      <p:graphicFrame>
        <p:nvGraphicFramePr>
          <p:cNvPr id="5" name="Table 5">
            <a:extLst>
              <a:ext uri="{FF2B5EF4-FFF2-40B4-BE49-F238E27FC236}">
                <a16:creationId xmlns:a16="http://schemas.microsoft.com/office/drawing/2014/main" id="{BEC80C41-22AE-4DBD-91AA-AF0FD1F3A619}"/>
              </a:ext>
            </a:extLst>
          </p:cNvPr>
          <p:cNvGraphicFramePr>
            <a:graphicFrameLocks noGrp="1"/>
          </p:cNvGraphicFramePr>
          <p:nvPr>
            <p:extLst>
              <p:ext uri="{D42A27DB-BD31-4B8C-83A1-F6EECF244321}">
                <p14:modId xmlns:p14="http://schemas.microsoft.com/office/powerpoint/2010/main" val="3896435173"/>
              </p:ext>
            </p:extLst>
          </p:nvPr>
        </p:nvGraphicFramePr>
        <p:xfrm>
          <a:off x="1012827" y="4057650"/>
          <a:ext cx="5083173" cy="1480397"/>
        </p:xfrm>
        <a:graphic>
          <a:graphicData uri="http://schemas.openxmlformats.org/drawingml/2006/table">
            <a:tbl>
              <a:tblPr firstRow="1" bandRow="1">
                <a:tableStyleId>{5C22544A-7EE6-4342-B048-85BDC9FD1C3A}</a:tableStyleId>
              </a:tblPr>
              <a:tblGrid>
                <a:gridCol w="1694391">
                  <a:extLst>
                    <a:ext uri="{9D8B030D-6E8A-4147-A177-3AD203B41FA5}">
                      <a16:colId xmlns:a16="http://schemas.microsoft.com/office/drawing/2014/main" val="2869649158"/>
                    </a:ext>
                  </a:extLst>
                </a:gridCol>
                <a:gridCol w="1694391">
                  <a:extLst>
                    <a:ext uri="{9D8B030D-6E8A-4147-A177-3AD203B41FA5}">
                      <a16:colId xmlns:a16="http://schemas.microsoft.com/office/drawing/2014/main" val="2344992087"/>
                    </a:ext>
                  </a:extLst>
                </a:gridCol>
                <a:gridCol w="1694391">
                  <a:extLst>
                    <a:ext uri="{9D8B030D-6E8A-4147-A177-3AD203B41FA5}">
                      <a16:colId xmlns:a16="http://schemas.microsoft.com/office/drawing/2014/main" val="3709368577"/>
                    </a:ext>
                  </a:extLst>
                </a:gridCol>
              </a:tblGrid>
              <a:tr h="366284">
                <a:tc>
                  <a:txBody>
                    <a:bodyPr/>
                    <a:lstStyle/>
                    <a:p>
                      <a:r>
                        <a:rPr lang="en-US" dirty="0"/>
                        <a:t>Emp Id</a:t>
                      </a:r>
                    </a:p>
                  </a:txBody>
                  <a:tcPr/>
                </a:tc>
                <a:tc>
                  <a:txBody>
                    <a:bodyPr/>
                    <a:lstStyle/>
                    <a:p>
                      <a:r>
                        <a:rPr lang="en-US" dirty="0"/>
                        <a:t>Emp Name</a:t>
                      </a:r>
                    </a:p>
                  </a:txBody>
                  <a:tcPr/>
                </a:tc>
                <a:tc>
                  <a:txBody>
                    <a:bodyPr/>
                    <a:lstStyle/>
                    <a:p>
                      <a:r>
                        <a:rPr lang="en-US" dirty="0"/>
                        <a:t>Salary</a:t>
                      </a:r>
                    </a:p>
                  </a:txBody>
                  <a:tcPr/>
                </a:tc>
                <a:extLst>
                  <a:ext uri="{0D108BD9-81ED-4DB2-BD59-A6C34878D82A}">
                    <a16:rowId xmlns:a16="http://schemas.microsoft.com/office/drawing/2014/main" val="4168095872"/>
                  </a:ext>
                </a:extLst>
              </a:tr>
              <a:tr h="371371">
                <a:tc>
                  <a:txBody>
                    <a:bodyPr/>
                    <a:lstStyle/>
                    <a:p>
                      <a:pPr algn="ctr"/>
                      <a:r>
                        <a:rPr lang="en-US" dirty="0"/>
                        <a:t>{empId}</a:t>
                      </a:r>
                    </a:p>
                  </a:txBody>
                  <a:tcPr/>
                </a:tc>
                <a:tc>
                  <a:txBody>
                    <a:bodyPr/>
                    <a:lstStyle/>
                    <a:p>
                      <a:pPr algn="ctr"/>
                      <a:r>
                        <a:rPr lang="en-US" dirty="0"/>
                        <a:t>{empName}</a:t>
                      </a:r>
                    </a:p>
                  </a:txBody>
                  <a:tcPr/>
                </a:tc>
                <a:tc>
                  <a:txBody>
                    <a:bodyPr/>
                    <a:lstStyle/>
                    <a:p>
                      <a:pPr algn="ctr"/>
                      <a:r>
                        <a:rPr lang="en-US" dirty="0"/>
                        <a:t>{salary}</a:t>
                      </a:r>
                    </a:p>
                  </a:txBody>
                  <a:tcPr/>
                </a:tc>
                <a:extLst>
                  <a:ext uri="{0D108BD9-81ED-4DB2-BD59-A6C34878D82A}">
                    <a16:rowId xmlns:a16="http://schemas.microsoft.com/office/drawing/2014/main" val="527527764"/>
                  </a:ext>
                </a:extLst>
              </a:tr>
              <a:tr h="371371">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61368548"/>
                  </a:ext>
                </a:extLst>
              </a:tr>
              <a:tr h="371371">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154157385"/>
                  </a:ext>
                </a:extLst>
              </a:tr>
            </a:tbl>
          </a:graphicData>
        </a:graphic>
      </p:graphicFrame>
      <p:sp>
        <p:nvSpPr>
          <p:cNvPr id="6" name="TextBox 5">
            <a:extLst>
              <a:ext uri="{FF2B5EF4-FFF2-40B4-BE49-F238E27FC236}">
                <a16:creationId xmlns:a16="http://schemas.microsoft.com/office/drawing/2014/main" id="{53613D95-CFEE-4E8D-BD22-159C5AC00FED}"/>
              </a:ext>
            </a:extLst>
          </p:cNvPr>
          <p:cNvSpPr txBox="1"/>
          <p:nvPr/>
        </p:nvSpPr>
        <p:spPr>
          <a:xfrm>
            <a:off x="1012827" y="3688318"/>
            <a:ext cx="2000250" cy="369332"/>
          </a:xfrm>
          <a:prstGeom prst="rect">
            <a:avLst/>
          </a:prstGeom>
          <a:noFill/>
        </p:spPr>
        <p:txBody>
          <a:bodyPr wrap="square" rtlCol="0">
            <a:spAutoFit/>
          </a:bodyPr>
          <a:lstStyle/>
          <a:p>
            <a:r>
              <a:rPr lang="en-US" dirty="0"/>
              <a:t>Table = {/empTab}</a:t>
            </a:r>
          </a:p>
        </p:txBody>
      </p:sp>
      <p:sp>
        <p:nvSpPr>
          <p:cNvPr id="8" name="TextBox 7">
            <a:extLst>
              <a:ext uri="{FF2B5EF4-FFF2-40B4-BE49-F238E27FC236}">
                <a16:creationId xmlns:a16="http://schemas.microsoft.com/office/drawing/2014/main" id="{FBAB1E1F-9F2C-48B5-BC3A-38594E493C96}"/>
              </a:ext>
            </a:extLst>
          </p:cNvPr>
          <p:cNvSpPr txBox="1"/>
          <p:nvPr/>
        </p:nvSpPr>
        <p:spPr>
          <a:xfrm>
            <a:off x="8086725" y="3573375"/>
            <a:ext cx="3293953" cy="2585323"/>
          </a:xfrm>
          <a:prstGeom prst="rect">
            <a:avLst/>
          </a:prstGeom>
          <a:noFill/>
        </p:spPr>
        <p:txBody>
          <a:bodyPr wrap="square" rtlCol="0">
            <a:spAutoFit/>
          </a:bodyPr>
          <a:lstStyle/>
          <a:p>
            <a:r>
              <a:rPr lang="en-US" dirty="0"/>
              <a:t>{</a:t>
            </a:r>
          </a:p>
          <a:p>
            <a:r>
              <a:rPr lang="en-US" dirty="0"/>
              <a:t>     “empTab”: [</a:t>
            </a:r>
          </a:p>
          <a:p>
            <a:r>
              <a:rPr lang="en-US" dirty="0"/>
              <a:t>	{</a:t>
            </a:r>
          </a:p>
          <a:p>
            <a:r>
              <a:rPr lang="en-US" dirty="0"/>
              <a:t>	      “empId”: 50,</a:t>
            </a:r>
          </a:p>
          <a:p>
            <a:r>
              <a:rPr lang="en-US" dirty="0"/>
              <a:t>	      “empName”: “Jay”,</a:t>
            </a:r>
          </a:p>
          <a:p>
            <a:r>
              <a:rPr lang="en-US" dirty="0"/>
              <a:t>	       “salary”: 9500</a:t>
            </a:r>
          </a:p>
          <a:p>
            <a:r>
              <a:rPr lang="en-US" dirty="0"/>
              <a:t>	}</a:t>
            </a:r>
          </a:p>
          <a:p>
            <a:r>
              <a:rPr lang="en-US" dirty="0"/>
              <a:t>       ]</a:t>
            </a:r>
          </a:p>
          <a:p>
            <a:r>
              <a:rPr lang="en-US" dirty="0"/>
              <a:t>}</a:t>
            </a:r>
          </a:p>
        </p:txBody>
      </p:sp>
      <p:cxnSp>
        <p:nvCxnSpPr>
          <p:cNvPr id="10" name="Connector: Elbow 9">
            <a:extLst>
              <a:ext uri="{FF2B5EF4-FFF2-40B4-BE49-F238E27FC236}">
                <a16:creationId xmlns:a16="http://schemas.microsoft.com/office/drawing/2014/main" id="{41970F34-D142-4DD1-A6D5-CF09C1B15DDE}"/>
              </a:ext>
            </a:extLst>
          </p:cNvPr>
          <p:cNvCxnSpPr>
            <a:cxnSpLocks/>
          </p:cNvCxnSpPr>
          <p:nvPr/>
        </p:nvCxnSpPr>
        <p:spPr>
          <a:xfrm rot="10800000">
            <a:off x="2886076" y="3838576"/>
            <a:ext cx="5495925" cy="219075"/>
          </a:xfrm>
          <a:prstGeom prst="bentConnector3">
            <a:avLst>
              <a:gd name="adj1" fmla="val 19151"/>
            </a:avLst>
          </a:prstGeom>
          <a:ln>
            <a:tailEnd type="triangle"/>
          </a:ln>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C2DDF84E-609C-4B56-B0A9-51E17D0C3564}"/>
              </a:ext>
            </a:extLst>
          </p:cNvPr>
          <p:cNvSpPr txBox="1"/>
          <p:nvPr/>
        </p:nvSpPr>
        <p:spPr>
          <a:xfrm>
            <a:off x="4448175" y="3488169"/>
            <a:ext cx="2524125" cy="369332"/>
          </a:xfrm>
          <a:prstGeom prst="rect">
            <a:avLst/>
          </a:prstGeom>
          <a:noFill/>
          <a:ln>
            <a:noFill/>
          </a:ln>
        </p:spPr>
        <p:style>
          <a:lnRef idx="0">
            <a:scrgbClr r="0" g="0" b="0"/>
          </a:lnRef>
          <a:fillRef idx="0">
            <a:scrgbClr r="0" g="0" b="0"/>
          </a:fillRef>
          <a:effectRef idx="0">
            <a:scrgbClr r="0" g="0" b="0"/>
          </a:effectRef>
          <a:fontRef idx="minor">
            <a:schemeClr val="accent6"/>
          </a:fontRef>
        </p:style>
        <p:txBody>
          <a:bodyPr wrap="square" rtlCol="0">
            <a:spAutoFit/>
          </a:bodyPr>
          <a:lstStyle/>
          <a:p>
            <a:r>
              <a:rPr lang="en-US" dirty="0"/>
              <a:t>Absolute path</a:t>
            </a:r>
          </a:p>
        </p:txBody>
      </p:sp>
      <p:cxnSp>
        <p:nvCxnSpPr>
          <p:cNvPr id="29" name="Connector: Elbow 28">
            <a:extLst>
              <a:ext uri="{FF2B5EF4-FFF2-40B4-BE49-F238E27FC236}">
                <a16:creationId xmlns:a16="http://schemas.microsoft.com/office/drawing/2014/main" id="{F640DE33-D4D2-4C63-B484-E8CBDF91F49F}"/>
              </a:ext>
            </a:extLst>
          </p:cNvPr>
          <p:cNvCxnSpPr/>
          <p:nvPr/>
        </p:nvCxnSpPr>
        <p:spPr>
          <a:xfrm rot="10800000" flipV="1">
            <a:off x="1809750" y="4619624"/>
            <a:ext cx="7562850" cy="1323975"/>
          </a:xfrm>
          <a:prstGeom prst="bentConnector3">
            <a:avLst>
              <a:gd name="adj1" fmla="val 23426"/>
            </a:avLst>
          </a:prstGeom>
        </p:spPr>
        <p:style>
          <a:lnRef idx="3">
            <a:schemeClr val="accent2"/>
          </a:lnRef>
          <a:fillRef idx="0">
            <a:schemeClr val="accent2"/>
          </a:fillRef>
          <a:effectRef idx="2">
            <a:schemeClr val="accent2"/>
          </a:effectRef>
          <a:fontRef idx="minor">
            <a:schemeClr val="tx1"/>
          </a:fontRef>
        </p:style>
      </p:cxnSp>
      <p:cxnSp>
        <p:nvCxnSpPr>
          <p:cNvPr id="32" name="Straight Arrow Connector 31">
            <a:extLst>
              <a:ext uri="{FF2B5EF4-FFF2-40B4-BE49-F238E27FC236}">
                <a16:creationId xmlns:a16="http://schemas.microsoft.com/office/drawing/2014/main" id="{DF5CAE7B-B30B-43DB-A2B3-FE926E28BBC4}"/>
              </a:ext>
            </a:extLst>
          </p:cNvPr>
          <p:cNvCxnSpPr/>
          <p:nvPr/>
        </p:nvCxnSpPr>
        <p:spPr>
          <a:xfrm flipV="1">
            <a:off x="1809750" y="4797848"/>
            <a:ext cx="0" cy="114575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3" name="Connector: Elbow 32">
            <a:extLst>
              <a:ext uri="{FF2B5EF4-FFF2-40B4-BE49-F238E27FC236}">
                <a16:creationId xmlns:a16="http://schemas.microsoft.com/office/drawing/2014/main" id="{0B10414E-C414-4A06-A02A-D0167F1FA2DD}"/>
              </a:ext>
            </a:extLst>
          </p:cNvPr>
          <p:cNvCxnSpPr>
            <a:cxnSpLocks/>
          </p:cNvCxnSpPr>
          <p:nvPr/>
        </p:nvCxnSpPr>
        <p:spPr>
          <a:xfrm rot="10800000" flipV="1">
            <a:off x="3333750" y="4866035"/>
            <a:ext cx="6038851" cy="846647"/>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34" name="Straight Arrow Connector 33">
            <a:extLst>
              <a:ext uri="{FF2B5EF4-FFF2-40B4-BE49-F238E27FC236}">
                <a16:creationId xmlns:a16="http://schemas.microsoft.com/office/drawing/2014/main" id="{21361682-ABA6-4B4B-899D-DE0D65ECFC57}"/>
              </a:ext>
            </a:extLst>
          </p:cNvPr>
          <p:cNvCxnSpPr>
            <a:cxnSpLocks/>
          </p:cNvCxnSpPr>
          <p:nvPr/>
        </p:nvCxnSpPr>
        <p:spPr>
          <a:xfrm flipV="1">
            <a:off x="3333750" y="4797848"/>
            <a:ext cx="0" cy="91929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2" name="Connector: Elbow 41">
            <a:extLst>
              <a:ext uri="{FF2B5EF4-FFF2-40B4-BE49-F238E27FC236}">
                <a16:creationId xmlns:a16="http://schemas.microsoft.com/office/drawing/2014/main" id="{399FF818-DC81-423C-8C4E-5FA02F46C2D3}"/>
              </a:ext>
            </a:extLst>
          </p:cNvPr>
          <p:cNvCxnSpPr>
            <a:cxnSpLocks/>
          </p:cNvCxnSpPr>
          <p:nvPr/>
        </p:nvCxnSpPr>
        <p:spPr>
          <a:xfrm rot="10800000" flipV="1">
            <a:off x="5200650" y="5181599"/>
            <a:ext cx="4171951" cy="190930"/>
          </a:xfrm>
          <a:prstGeom prst="bentConnector3">
            <a:avLst>
              <a:gd name="adj1" fmla="val 50000"/>
            </a:avLst>
          </a:prstGeom>
        </p:spPr>
        <p:style>
          <a:lnRef idx="3">
            <a:schemeClr val="accent4"/>
          </a:lnRef>
          <a:fillRef idx="0">
            <a:schemeClr val="accent4"/>
          </a:fillRef>
          <a:effectRef idx="2">
            <a:schemeClr val="accent4"/>
          </a:effectRef>
          <a:fontRef idx="minor">
            <a:schemeClr val="tx1"/>
          </a:fontRef>
        </p:style>
      </p:cxnSp>
      <p:cxnSp>
        <p:nvCxnSpPr>
          <p:cNvPr id="43" name="Straight Arrow Connector 42">
            <a:extLst>
              <a:ext uri="{FF2B5EF4-FFF2-40B4-BE49-F238E27FC236}">
                <a16:creationId xmlns:a16="http://schemas.microsoft.com/office/drawing/2014/main" id="{C0734081-8AD9-4EF9-A3C7-BCC471063D6C}"/>
              </a:ext>
            </a:extLst>
          </p:cNvPr>
          <p:cNvCxnSpPr>
            <a:cxnSpLocks/>
          </p:cNvCxnSpPr>
          <p:nvPr/>
        </p:nvCxnSpPr>
        <p:spPr>
          <a:xfrm flipV="1">
            <a:off x="5200650" y="4772441"/>
            <a:ext cx="0" cy="60008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51" name="TextBox 50">
            <a:extLst>
              <a:ext uri="{FF2B5EF4-FFF2-40B4-BE49-F238E27FC236}">
                <a16:creationId xmlns:a16="http://schemas.microsoft.com/office/drawing/2014/main" id="{FCD424C8-A974-4E37-AAB9-EB7C53D78223}"/>
              </a:ext>
            </a:extLst>
          </p:cNvPr>
          <p:cNvSpPr txBox="1"/>
          <p:nvPr/>
        </p:nvSpPr>
        <p:spPr>
          <a:xfrm>
            <a:off x="4448175" y="6048375"/>
            <a:ext cx="2524125" cy="369332"/>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rtlCol="0">
            <a:spAutoFit/>
          </a:bodyPr>
          <a:lstStyle/>
          <a:p>
            <a:r>
              <a:rPr lang="en-US" dirty="0"/>
              <a:t>Relative Paths</a:t>
            </a:r>
          </a:p>
        </p:txBody>
      </p:sp>
    </p:spTree>
    <p:extLst>
      <p:ext uri="{BB962C8B-B14F-4D97-AF65-F5344CB8AC3E}">
        <p14:creationId xmlns:p14="http://schemas.microsoft.com/office/powerpoint/2010/main" val="631903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Exercise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Aggregation Binding Exercise:</a:t>
            </a:r>
          </a:p>
        </p:txBody>
      </p:sp>
    </p:spTree>
    <p:extLst>
      <p:ext uri="{BB962C8B-B14F-4D97-AF65-F5344CB8AC3E}">
        <p14:creationId xmlns:p14="http://schemas.microsoft.com/office/powerpoint/2010/main" val="1590697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Element Binding</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1118914" cy="923330"/>
          </a:xfrm>
          <a:prstGeom prst="rect">
            <a:avLst/>
          </a:prstGeom>
          <a:noFill/>
        </p:spPr>
        <p:txBody>
          <a:bodyPr wrap="square" rtlCol="0">
            <a:spAutoFit/>
          </a:bodyPr>
          <a:lstStyle/>
          <a:p>
            <a:pPr marL="285750" indent="-285750" algn="just">
              <a:buFont typeface="Arial" panose="020B0604020202020204" pitchFamily="34" charset="0"/>
              <a:buChar char="•"/>
            </a:pPr>
            <a:r>
              <a:rPr lang="en-US" b="0" i="0" dirty="0">
                <a:effectLst/>
              </a:rPr>
              <a:t>Element binding is useful for containers and layouts containing other controls. All these child controls would be required to use properties of the same model object or model node, then element-binding is preferable.</a:t>
            </a:r>
          </a:p>
          <a:p>
            <a:pPr marL="285750" indent="-285750" algn="just">
              <a:buFont typeface="Arial" panose="020B0604020202020204" pitchFamily="34" charset="0"/>
              <a:buChar char="•"/>
            </a:pPr>
            <a:r>
              <a:rPr lang="en-US" b="0" i="0" dirty="0">
                <a:solidFill>
                  <a:srgbClr val="3C3C3C"/>
                </a:solidFill>
                <a:effectLst/>
                <a:latin typeface="SAPRegular"/>
              </a:rPr>
              <a:t>An element to be bound to an object in the Model can be achieved by Element binding.</a:t>
            </a:r>
            <a:endParaRPr lang="en-US" dirty="0"/>
          </a:p>
        </p:txBody>
      </p:sp>
      <p:graphicFrame>
        <p:nvGraphicFramePr>
          <p:cNvPr id="5" name="Table 5">
            <a:extLst>
              <a:ext uri="{FF2B5EF4-FFF2-40B4-BE49-F238E27FC236}">
                <a16:creationId xmlns:a16="http://schemas.microsoft.com/office/drawing/2014/main" id="{B6048CA2-CD62-4666-B251-D98A5A376D39}"/>
              </a:ext>
            </a:extLst>
          </p:cNvPr>
          <p:cNvGraphicFramePr>
            <a:graphicFrameLocks noGrp="1"/>
          </p:cNvGraphicFramePr>
          <p:nvPr>
            <p:extLst>
              <p:ext uri="{D42A27DB-BD31-4B8C-83A1-F6EECF244321}">
                <p14:modId xmlns:p14="http://schemas.microsoft.com/office/powerpoint/2010/main" val="3791554818"/>
              </p:ext>
            </p:extLst>
          </p:nvPr>
        </p:nvGraphicFramePr>
        <p:xfrm>
          <a:off x="571500" y="2333625"/>
          <a:ext cx="3914778" cy="1593428"/>
        </p:xfrm>
        <a:graphic>
          <a:graphicData uri="http://schemas.openxmlformats.org/drawingml/2006/table">
            <a:tbl>
              <a:tblPr firstRow="1" bandRow="1">
                <a:tableStyleId>{5C22544A-7EE6-4342-B048-85BDC9FD1C3A}</a:tableStyleId>
              </a:tblPr>
              <a:tblGrid>
                <a:gridCol w="1304926">
                  <a:extLst>
                    <a:ext uri="{9D8B030D-6E8A-4147-A177-3AD203B41FA5}">
                      <a16:colId xmlns:a16="http://schemas.microsoft.com/office/drawing/2014/main" val="222172730"/>
                    </a:ext>
                  </a:extLst>
                </a:gridCol>
                <a:gridCol w="1304926">
                  <a:extLst>
                    <a:ext uri="{9D8B030D-6E8A-4147-A177-3AD203B41FA5}">
                      <a16:colId xmlns:a16="http://schemas.microsoft.com/office/drawing/2014/main" val="97321902"/>
                    </a:ext>
                  </a:extLst>
                </a:gridCol>
                <a:gridCol w="1304926">
                  <a:extLst>
                    <a:ext uri="{9D8B030D-6E8A-4147-A177-3AD203B41FA5}">
                      <a16:colId xmlns:a16="http://schemas.microsoft.com/office/drawing/2014/main" val="994019089"/>
                    </a:ext>
                  </a:extLst>
                </a:gridCol>
              </a:tblGrid>
              <a:tr h="398357">
                <a:tc>
                  <a:txBody>
                    <a:bodyPr/>
                    <a:lstStyle/>
                    <a:p>
                      <a:r>
                        <a:rPr lang="en-US" dirty="0"/>
                        <a:t>Emp Id</a:t>
                      </a:r>
                    </a:p>
                  </a:txBody>
                  <a:tcPr/>
                </a:tc>
                <a:tc>
                  <a:txBody>
                    <a:bodyPr/>
                    <a:lstStyle/>
                    <a:p>
                      <a:r>
                        <a:rPr lang="en-US" dirty="0"/>
                        <a:t>Emp Name</a:t>
                      </a:r>
                    </a:p>
                  </a:txBody>
                  <a:tcPr/>
                </a:tc>
                <a:tc>
                  <a:txBody>
                    <a:bodyPr/>
                    <a:lstStyle/>
                    <a:p>
                      <a:r>
                        <a:rPr lang="en-US" dirty="0"/>
                        <a:t>Salary</a:t>
                      </a:r>
                    </a:p>
                  </a:txBody>
                  <a:tcPr/>
                </a:tc>
                <a:extLst>
                  <a:ext uri="{0D108BD9-81ED-4DB2-BD59-A6C34878D82A}">
                    <a16:rowId xmlns:a16="http://schemas.microsoft.com/office/drawing/2014/main" val="1761768161"/>
                  </a:ext>
                </a:extLst>
              </a:tr>
              <a:tr h="398357">
                <a:tc>
                  <a:txBody>
                    <a:bodyPr/>
                    <a:lstStyle/>
                    <a:p>
                      <a:pPr algn="ctr"/>
                      <a:r>
                        <a:rPr lang="en-US" dirty="0"/>
                        <a:t>{empId}</a:t>
                      </a:r>
                    </a:p>
                  </a:txBody>
                  <a:tcPr/>
                </a:tc>
                <a:tc>
                  <a:txBody>
                    <a:bodyPr/>
                    <a:lstStyle/>
                    <a:p>
                      <a:pPr algn="ctr"/>
                      <a:r>
                        <a:rPr lang="en-US" dirty="0"/>
                        <a:t>{empName}</a:t>
                      </a:r>
                    </a:p>
                  </a:txBody>
                  <a:tcPr/>
                </a:tc>
                <a:tc>
                  <a:txBody>
                    <a:bodyPr/>
                    <a:lstStyle/>
                    <a:p>
                      <a:pPr algn="ctr"/>
                      <a:r>
                        <a:rPr lang="en-US" dirty="0"/>
                        <a:t>{salary}</a:t>
                      </a:r>
                    </a:p>
                  </a:txBody>
                  <a:tcPr/>
                </a:tc>
                <a:extLst>
                  <a:ext uri="{0D108BD9-81ED-4DB2-BD59-A6C34878D82A}">
                    <a16:rowId xmlns:a16="http://schemas.microsoft.com/office/drawing/2014/main" val="3884272256"/>
                  </a:ext>
                </a:extLst>
              </a:tr>
              <a:tr h="398357">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308428109"/>
                  </a:ext>
                </a:extLst>
              </a:tr>
              <a:tr h="398357">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311053043"/>
                  </a:ext>
                </a:extLst>
              </a:tr>
            </a:tbl>
          </a:graphicData>
        </a:graphic>
      </p:graphicFrame>
      <p:sp>
        <p:nvSpPr>
          <p:cNvPr id="6" name="TextBox 5">
            <a:extLst>
              <a:ext uri="{FF2B5EF4-FFF2-40B4-BE49-F238E27FC236}">
                <a16:creationId xmlns:a16="http://schemas.microsoft.com/office/drawing/2014/main" id="{FCC71699-8F77-4BE9-8C79-91A979D8D864}"/>
              </a:ext>
            </a:extLst>
          </p:cNvPr>
          <p:cNvSpPr txBox="1"/>
          <p:nvPr/>
        </p:nvSpPr>
        <p:spPr>
          <a:xfrm>
            <a:off x="571500" y="1915384"/>
            <a:ext cx="1425574" cy="369332"/>
          </a:xfrm>
          <a:prstGeom prst="rect">
            <a:avLst/>
          </a:prstGeom>
          <a:noFill/>
        </p:spPr>
        <p:txBody>
          <a:bodyPr wrap="square" rtlCol="0">
            <a:spAutoFit/>
          </a:bodyPr>
          <a:lstStyle/>
          <a:p>
            <a:r>
              <a:rPr lang="en-US" dirty="0"/>
              <a:t>Table</a:t>
            </a:r>
          </a:p>
        </p:txBody>
      </p:sp>
      <p:sp>
        <p:nvSpPr>
          <p:cNvPr id="9" name="Oval 8">
            <a:extLst>
              <a:ext uri="{FF2B5EF4-FFF2-40B4-BE49-F238E27FC236}">
                <a16:creationId xmlns:a16="http://schemas.microsoft.com/office/drawing/2014/main" id="{D3C5C4DF-D656-4EF1-9DFF-C92B9CEC1886}"/>
              </a:ext>
            </a:extLst>
          </p:cNvPr>
          <p:cNvSpPr/>
          <p:nvPr/>
        </p:nvSpPr>
        <p:spPr>
          <a:xfrm>
            <a:off x="4581525" y="2752725"/>
            <a:ext cx="1590675" cy="3238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Element 0</a:t>
            </a:r>
          </a:p>
        </p:txBody>
      </p:sp>
      <p:sp>
        <p:nvSpPr>
          <p:cNvPr id="10" name="Oval 9">
            <a:extLst>
              <a:ext uri="{FF2B5EF4-FFF2-40B4-BE49-F238E27FC236}">
                <a16:creationId xmlns:a16="http://schemas.microsoft.com/office/drawing/2014/main" id="{4A0E5CDA-8CDA-4820-A969-6CD48CC0AD0C}"/>
              </a:ext>
            </a:extLst>
          </p:cNvPr>
          <p:cNvSpPr/>
          <p:nvPr/>
        </p:nvSpPr>
        <p:spPr>
          <a:xfrm>
            <a:off x="4581525" y="3150022"/>
            <a:ext cx="1590675" cy="3238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Element 1</a:t>
            </a:r>
          </a:p>
        </p:txBody>
      </p:sp>
      <p:sp>
        <p:nvSpPr>
          <p:cNvPr id="11" name="Oval 10">
            <a:extLst>
              <a:ext uri="{FF2B5EF4-FFF2-40B4-BE49-F238E27FC236}">
                <a16:creationId xmlns:a16="http://schemas.microsoft.com/office/drawing/2014/main" id="{F8AB8A0F-6342-456B-85E4-7D5E8B356B6C}"/>
              </a:ext>
            </a:extLst>
          </p:cNvPr>
          <p:cNvSpPr/>
          <p:nvPr/>
        </p:nvSpPr>
        <p:spPr>
          <a:xfrm>
            <a:off x="4581525" y="3546053"/>
            <a:ext cx="1590675" cy="3238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Element 2</a:t>
            </a:r>
          </a:p>
        </p:txBody>
      </p:sp>
      <p:grpSp>
        <p:nvGrpSpPr>
          <p:cNvPr id="17" name="Group 16">
            <a:extLst>
              <a:ext uri="{FF2B5EF4-FFF2-40B4-BE49-F238E27FC236}">
                <a16:creationId xmlns:a16="http://schemas.microsoft.com/office/drawing/2014/main" id="{49560F32-826C-496E-89D4-062EDA38326B}"/>
              </a:ext>
            </a:extLst>
          </p:cNvPr>
          <p:cNvGrpSpPr/>
          <p:nvPr/>
        </p:nvGrpSpPr>
        <p:grpSpPr>
          <a:xfrm>
            <a:off x="6096000" y="4191788"/>
            <a:ext cx="2225295" cy="2666212"/>
            <a:chOff x="7915275" y="2581275"/>
            <a:chExt cx="3105150" cy="3043977"/>
          </a:xfrm>
        </p:grpSpPr>
        <p:sp>
          <p:nvSpPr>
            <p:cNvPr id="12" name="Rectangle: Rounded Corners 11">
              <a:extLst>
                <a:ext uri="{FF2B5EF4-FFF2-40B4-BE49-F238E27FC236}">
                  <a16:creationId xmlns:a16="http://schemas.microsoft.com/office/drawing/2014/main" id="{D48161CE-B6C3-44FB-9A18-C889AB4FD697}"/>
                </a:ext>
              </a:extLst>
            </p:cNvPr>
            <p:cNvSpPr/>
            <p:nvPr/>
          </p:nvSpPr>
          <p:spPr>
            <a:xfrm>
              <a:off x="7915275" y="2581275"/>
              <a:ext cx="3105150" cy="304397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F63E600D-B339-4709-81F0-BCB129842E96}"/>
                </a:ext>
              </a:extLst>
            </p:cNvPr>
            <p:cNvSpPr/>
            <p:nvPr/>
          </p:nvSpPr>
          <p:spPr>
            <a:xfrm>
              <a:off x="8279603" y="2581275"/>
              <a:ext cx="2490787" cy="38395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Simple Form</a:t>
              </a:r>
            </a:p>
          </p:txBody>
        </p:sp>
        <p:sp>
          <p:nvSpPr>
            <p:cNvPr id="14" name="Rectangle 13">
              <a:extLst>
                <a:ext uri="{FF2B5EF4-FFF2-40B4-BE49-F238E27FC236}">
                  <a16:creationId xmlns:a16="http://schemas.microsoft.com/office/drawing/2014/main" id="{81E3CD56-76B6-44AB-BFBA-D75FFDF1396D}"/>
                </a:ext>
              </a:extLst>
            </p:cNvPr>
            <p:cNvSpPr/>
            <p:nvPr/>
          </p:nvSpPr>
          <p:spPr>
            <a:xfrm>
              <a:off x="8477246" y="3384128"/>
              <a:ext cx="2095500" cy="3238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Field 0</a:t>
              </a:r>
            </a:p>
          </p:txBody>
        </p:sp>
        <p:sp>
          <p:nvSpPr>
            <p:cNvPr id="15" name="Rectangle 14">
              <a:extLst>
                <a:ext uri="{FF2B5EF4-FFF2-40B4-BE49-F238E27FC236}">
                  <a16:creationId xmlns:a16="http://schemas.microsoft.com/office/drawing/2014/main" id="{E14EB107-92F6-4E74-AAA7-15CC65C2B76C}"/>
                </a:ext>
              </a:extLst>
            </p:cNvPr>
            <p:cNvSpPr/>
            <p:nvPr/>
          </p:nvSpPr>
          <p:spPr>
            <a:xfrm>
              <a:off x="8477246" y="3943145"/>
              <a:ext cx="2095500" cy="3238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Field 1</a:t>
              </a:r>
            </a:p>
          </p:txBody>
        </p:sp>
        <p:sp>
          <p:nvSpPr>
            <p:cNvPr id="16" name="Rectangle 15">
              <a:extLst>
                <a:ext uri="{FF2B5EF4-FFF2-40B4-BE49-F238E27FC236}">
                  <a16:creationId xmlns:a16="http://schemas.microsoft.com/office/drawing/2014/main" id="{12CBADA3-1C5B-465E-8F93-3F8FFBF4EFCB}"/>
                </a:ext>
              </a:extLst>
            </p:cNvPr>
            <p:cNvSpPr/>
            <p:nvPr/>
          </p:nvSpPr>
          <p:spPr>
            <a:xfrm>
              <a:off x="8477246" y="4507218"/>
              <a:ext cx="2095500" cy="3238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Field 2</a:t>
              </a:r>
            </a:p>
          </p:txBody>
        </p:sp>
      </p:grpSp>
      <p:sp>
        <p:nvSpPr>
          <p:cNvPr id="18" name="TextBox 17">
            <a:extLst>
              <a:ext uri="{FF2B5EF4-FFF2-40B4-BE49-F238E27FC236}">
                <a16:creationId xmlns:a16="http://schemas.microsoft.com/office/drawing/2014/main" id="{A916311C-6B2E-4B0E-8CB0-36090E215DD5}"/>
              </a:ext>
            </a:extLst>
          </p:cNvPr>
          <p:cNvSpPr txBox="1"/>
          <p:nvPr/>
        </p:nvSpPr>
        <p:spPr>
          <a:xfrm>
            <a:off x="8924925" y="2419350"/>
            <a:ext cx="2455753" cy="923330"/>
          </a:xfrm>
          <a:prstGeom prst="rect">
            <a:avLst/>
          </a:prstGeom>
          <a:noFill/>
        </p:spPr>
        <p:txBody>
          <a:bodyPr wrap="square" rtlCol="0">
            <a:spAutoFit/>
          </a:bodyPr>
          <a:lstStyle/>
          <a:p>
            <a:r>
              <a:rPr lang="en-US" dirty="0"/>
              <a:t>/empTab/0</a:t>
            </a:r>
          </a:p>
          <a:p>
            <a:r>
              <a:rPr lang="en-US" dirty="0"/>
              <a:t>/empTab/1</a:t>
            </a:r>
          </a:p>
          <a:p>
            <a:r>
              <a:rPr lang="en-US" dirty="0"/>
              <a:t>/empTab/2</a:t>
            </a:r>
          </a:p>
        </p:txBody>
      </p:sp>
      <p:cxnSp>
        <p:nvCxnSpPr>
          <p:cNvPr id="20" name="Straight Arrow Connector 19">
            <a:extLst>
              <a:ext uri="{FF2B5EF4-FFF2-40B4-BE49-F238E27FC236}">
                <a16:creationId xmlns:a16="http://schemas.microsoft.com/office/drawing/2014/main" id="{9A13C699-9C0A-4662-BFE5-2ACA132350D6}"/>
              </a:ext>
            </a:extLst>
          </p:cNvPr>
          <p:cNvCxnSpPr/>
          <p:nvPr/>
        </p:nvCxnSpPr>
        <p:spPr>
          <a:xfrm flipH="1">
            <a:off x="6172200" y="2609850"/>
            <a:ext cx="2752725" cy="22860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22" name="Straight Arrow Connector 21">
            <a:extLst>
              <a:ext uri="{FF2B5EF4-FFF2-40B4-BE49-F238E27FC236}">
                <a16:creationId xmlns:a16="http://schemas.microsoft.com/office/drawing/2014/main" id="{D9117904-8E73-45C5-9A9D-AC75A0575CB5}"/>
              </a:ext>
            </a:extLst>
          </p:cNvPr>
          <p:cNvCxnSpPr>
            <a:stCxn id="18" idx="1"/>
          </p:cNvCxnSpPr>
          <p:nvPr/>
        </p:nvCxnSpPr>
        <p:spPr>
          <a:xfrm flipH="1">
            <a:off x="6172200" y="2881015"/>
            <a:ext cx="2752725" cy="376535"/>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3635852D-EEC4-419C-A499-D27E67041ABF}"/>
              </a:ext>
            </a:extLst>
          </p:cNvPr>
          <p:cNvCxnSpPr/>
          <p:nvPr/>
        </p:nvCxnSpPr>
        <p:spPr>
          <a:xfrm flipH="1">
            <a:off x="6238875" y="3257550"/>
            <a:ext cx="2686050" cy="43815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26" name="Connector: Elbow 25">
            <a:extLst>
              <a:ext uri="{FF2B5EF4-FFF2-40B4-BE49-F238E27FC236}">
                <a16:creationId xmlns:a16="http://schemas.microsoft.com/office/drawing/2014/main" id="{ADE899F6-0A31-405A-BEEA-31C2D474AC61}"/>
              </a:ext>
            </a:extLst>
          </p:cNvPr>
          <p:cNvCxnSpPr>
            <a:cxnSpLocks/>
          </p:cNvCxnSpPr>
          <p:nvPr/>
        </p:nvCxnSpPr>
        <p:spPr>
          <a:xfrm>
            <a:off x="571500" y="2881015"/>
            <a:ext cx="5448301" cy="2297649"/>
          </a:xfrm>
          <a:prstGeom prst="bentConnector3">
            <a:avLst>
              <a:gd name="adj1" fmla="val -5769"/>
            </a:avLst>
          </a:prstGeom>
          <a:ln>
            <a:tailEnd type="triangle"/>
          </a:ln>
        </p:spPr>
        <p:style>
          <a:lnRef idx="3">
            <a:schemeClr val="accent4"/>
          </a:lnRef>
          <a:fillRef idx="0">
            <a:schemeClr val="accent4"/>
          </a:fillRef>
          <a:effectRef idx="2">
            <a:schemeClr val="accent4"/>
          </a:effectRef>
          <a:fontRef idx="minor">
            <a:schemeClr val="tx1"/>
          </a:fontRef>
        </p:style>
      </p:cxnSp>
      <p:sp>
        <p:nvSpPr>
          <p:cNvPr id="28" name="TextBox 27">
            <a:extLst>
              <a:ext uri="{FF2B5EF4-FFF2-40B4-BE49-F238E27FC236}">
                <a16:creationId xmlns:a16="http://schemas.microsoft.com/office/drawing/2014/main" id="{C448A8EE-5FA6-4511-9AD8-87780A87EB1E}"/>
              </a:ext>
            </a:extLst>
          </p:cNvPr>
          <p:cNvSpPr txBox="1"/>
          <p:nvPr/>
        </p:nvSpPr>
        <p:spPr>
          <a:xfrm>
            <a:off x="1571625" y="5178664"/>
            <a:ext cx="3295650" cy="923330"/>
          </a:xfrm>
          <a:prstGeom prst="rect">
            <a:avLst/>
          </a:prstGeom>
          <a:noFill/>
        </p:spPr>
        <p:txBody>
          <a:bodyPr wrap="square" rtlCol="0">
            <a:spAutoFit/>
          </a:bodyPr>
          <a:lstStyle/>
          <a:p>
            <a:r>
              <a:rPr lang="en-US" dirty="0"/>
              <a:t>All the content of Row 1 in the table is bind to all the fields in the form</a:t>
            </a:r>
          </a:p>
        </p:txBody>
      </p:sp>
      <p:cxnSp>
        <p:nvCxnSpPr>
          <p:cNvPr id="30" name="Straight Arrow Connector 29">
            <a:extLst>
              <a:ext uri="{FF2B5EF4-FFF2-40B4-BE49-F238E27FC236}">
                <a16:creationId xmlns:a16="http://schemas.microsoft.com/office/drawing/2014/main" id="{E3CA8371-613F-4A70-B66A-32A0A0E26EAA}"/>
              </a:ext>
            </a:extLst>
          </p:cNvPr>
          <p:cNvCxnSpPr>
            <a:stCxn id="14" idx="3"/>
          </p:cNvCxnSpPr>
          <p:nvPr/>
        </p:nvCxnSpPr>
        <p:spPr>
          <a:xfrm flipV="1">
            <a:off x="8000468" y="5029200"/>
            <a:ext cx="1200682" cy="763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1" name="TextBox 30">
            <a:extLst>
              <a:ext uri="{FF2B5EF4-FFF2-40B4-BE49-F238E27FC236}">
                <a16:creationId xmlns:a16="http://schemas.microsoft.com/office/drawing/2014/main" id="{29F58BC1-DB88-472D-BF8D-B8344D6B4767}"/>
              </a:ext>
            </a:extLst>
          </p:cNvPr>
          <p:cNvSpPr txBox="1"/>
          <p:nvPr/>
        </p:nvSpPr>
        <p:spPr>
          <a:xfrm>
            <a:off x="9201150" y="4844287"/>
            <a:ext cx="1895475" cy="369332"/>
          </a:xfrm>
          <a:prstGeom prst="rect">
            <a:avLst/>
          </a:prstGeom>
          <a:noFill/>
        </p:spPr>
        <p:txBody>
          <a:bodyPr wrap="square" rtlCol="0">
            <a:spAutoFit/>
          </a:bodyPr>
          <a:lstStyle/>
          <a:p>
            <a:r>
              <a:rPr lang="en-US" dirty="0"/>
              <a:t>/empId</a:t>
            </a:r>
          </a:p>
        </p:txBody>
      </p:sp>
      <p:cxnSp>
        <p:nvCxnSpPr>
          <p:cNvPr id="33" name="Straight Arrow Connector 32">
            <a:extLst>
              <a:ext uri="{FF2B5EF4-FFF2-40B4-BE49-F238E27FC236}">
                <a16:creationId xmlns:a16="http://schemas.microsoft.com/office/drawing/2014/main" id="{A18BFD1F-A482-4BD9-87D7-D14C6F141562}"/>
              </a:ext>
            </a:extLst>
          </p:cNvPr>
          <p:cNvCxnSpPr>
            <a:stCxn id="15" idx="3"/>
          </p:cNvCxnSpPr>
          <p:nvPr/>
        </p:nvCxnSpPr>
        <p:spPr>
          <a:xfrm flipV="1">
            <a:off x="8000468" y="5524894"/>
            <a:ext cx="1200682" cy="1583"/>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34" name="TextBox 33">
            <a:extLst>
              <a:ext uri="{FF2B5EF4-FFF2-40B4-BE49-F238E27FC236}">
                <a16:creationId xmlns:a16="http://schemas.microsoft.com/office/drawing/2014/main" id="{D892FAFB-BED0-4E02-84C4-4E975352BCD9}"/>
              </a:ext>
            </a:extLst>
          </p:cNvPr>
          <p:cNvSpPr txBox="1"/>
          <p:nvPr/>
        </p:nvSpPr>
        <p:spPr>
          <a:xfrm>
            <a:off x="9201150" y="5295900"/>
            <a:ext cx="1257300" cy="369332"/>
          </a:xfrm>
          <a:prstGeom prst="rect">
            <a:avLst/>
          </a:prstGeom>
          <a:noFill/>
        </p:spPr>
        <p:txBody>
          <a:bodyPr wrap="square" rtlCol="0">
            <a:spAutoFit/>
          </a:bodyPr>
          <a:lstStyle/>
          <a:p>
            <a:r>
              <a:rPr lang="en-US" dirty="0"/>
              <a:t>/empName</a:t>
            </a:r>
          </a:p>
        </p:txBody>
      </p:sp>
      <p:cxnSp>
        <p:nvCxnSpPr>
          <p:cNvPr id="36" name="Straight Arrow Connector 35">
            <a:extLst>
              <a:ext uri="{FF2B5EF4-FFF2-40B4-BE49-F238E27FC236}">
                <a16:creationId xmlns:a16="http://schemas.microsoft.com/office/drawing/2014/main" id="{383C2367-DF5B-452C-A0F7-F7F17F872BDC}"/>
              </a:ext>
            </a:extLst>
          </p:cNvPr>
          <p:cNvCxnSpPr>
            <a:stCxn id="16" idx="3"/>
          </p:cNvCxnSpPr>
          <p:nvPr/>
        </p:nvCxnSpPr>
        <p:spPr>
          <a:xfrm>
            <a:off x="8000468" y="6020547"/>
            <a:ext cx="1200682" cy="8778"/>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7" name="TextBox 36">
            <a:extLst>
              <a:ext uri="{FF2B5EF4-FFF2-40B4-BE49-F238E27FC236}">
                <a16:creationId xmlns:a16="http://schemas.microsoft.com/office/drawing/2014/main" id="{0EEF81E3-F75B-4D8F-ACFB-E5AF8D139425}"/>
              </a:ext>
            </a:extLst>
          </p:cNvPr>
          <p:cNvSpPr txBox="1"/>
          <p:nvPr/>
        </p:nvSpPr>
        <p:spPr>
          <a:xfrm>
            <a:off x="9201150" y="5773613"/>
            <a:ext cx="1352550" cy="369332"/>
          </a:xfrm>
          <a:prstGeom prst="rect">
            <a:avLst/>
          </a:prstGeom>
          <a:noFill/>
        </p:spPr>
        <p:txBody>
          <a:bodyPr wrap="square" rtlCol="0">
            <a:spAutoFit/>
          </a:bodyPr>
          <a:lstStyle/>
          <a:p>
            <a:r>
              <a:rPr lang="en-US" dirty="0"/>
              <a:t>/salary</a:t>
            </a:r>
          </a:p>
        </p:txBody>
      </p:sp>
    </p:spTree>
    <p:extLst>
      <p:ext uri="{BB962C8B-B14F-4D97-AF65-F5344CB8AC3E}">
        <p14:creationId xmlns:p14="http://schemas.microsoft.com/office/powerpoint/2010/main" val="3180457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Exercise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10144125" cy="369332"/>
          </a:xfrm>
          <a:prstGeom prst="rect">
            <a:avLst/>
          </a:prstGeom>
          <a:noFill/>
        </p:spPr>
        <p:txBody>
          <a:bodyPr wrap="square" rtlCol="0">
            <a:spAutoFit/>
          </a:bodyPr>
          <a:lstStyle/>
          <a:p>
            <a:r>
              <a:rPr lang="en-US" dirty="0"/>
              <a:t>Element Binding Exercise:</a:t>
            </a:r>
          </a:p>
        </p:txBody>
      </p:sp>
    </p:spTree>
    <p:extLst>
      <p:ext uri="{BB962C8B-B14F-4D97-AF65-F5344CB8AC3E}">
        <p14:creationId xmlns:p14="http://schemas.microsoft.com/office/powerpoint/2010/main" val="3892078792"/>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8243</TotalTime>
  <Words>1232</Words>
  <Application>Microsoft Office PowerPoint</Application>
  <PresentationFormat>Widescreen</PresentationFormat>
  <Paragraphs>193</Paragraphs>
  <Slides>26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Calibri Light</vt:lpstr>
      <vt:lpstr>Cooper Black</vt:lpstr>
      <vt:lpstr>SAPRegular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cvedi@soyuztechnologies.com</cp:lastModifiedBy>
  <cp:revision>611</cp:revision>
  <dcterms:created xsi:type="dcterms:W3CDTF">2016-07-10T03:33:26Z</dcterms:created>
  <dcterms:modified xsi:type="dcterms:W3CDTF">2021-05-20T05:17:45Z</dcterms:modified>
</cp:coreProperties>
</file>

<file path=docProps/thumbnail.jpeg>
</file>